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5.xml" ContentType="application/vnd.openxmlformats-officedocument.them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F6C1_FE4C0241.xml" ContentType="application/vnd.ms-powerpoint.comments+xml"/>
  <Override PartName="/ppt/notesSlides/notesSlide3.xml" ContentType="application/vnd.openxmlformats-officedocument.presentationml.notesSlide+xml"/>
  <Override PartName="/ppt/comments/modernComment_11A_E3D8BA31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C_7C590C79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0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15_1F1C4786.xml" ContentType="application/vnd.ms-powerpoint.comments+xml"/>
  <Override PartName="/ppt/notesSlides/notesSlide10.xml" ContentType="application/vnd.openxmlformats-officedocument.presentationml.notesSlide+xml"/>
  <Override PartName="/ppt/comments/modernComment_7FFFFFEF_B3AB84A5.xml" ContentType="application/vnd.ms-powerpoint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modernComment_114_76F40989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omments/modernComment_7FFFFFF0_3FB15EDD.xml" ContentType="application/vnd.ms-powerpoint.comment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8" r:id="rId7"/>
    <p:sldMasterId id="2147484126" r:id="rId8"/>
    <p:sldMasterId id="2147484399" r:id="rId9"/>
    <p:sldMasterId id="2147484645" r:id="rId10"/>
    <p:sldMasterId id="2147484980" r:id="rId11"/>
  </p:sldMasterIdLst>
  <p:notesMasterIdLst>
    <p:notesMasterId r:id="rId27"/>
  </p:notesMasterIdLst>
  <p:sldIdLst>
    <p:sldId id="498" r:id="rId12"/>
    <p:sldId id="2147481281" r:id="rId13"/>
    <p:sldId id="282" r:id="rId14"/>
    <p:sldId id="501" r:id="rId15"/>
    <p:sldId id="2147483634" r:id="rId16"/>
    <p:sldId id="265" r:id="rId17"/>
    <p:sldId id="268" r:id="rId18"/>
    <p:sldId id="274" r:id="rId19"/>
    <p:sldId id="283" r:id="rId20"/>
    <p:sldId id="277" r:id="rId21"/>
    <p:sldId id="2147483631" r:id="rId22"/>
    <p:sldId id="276" r:id="rId23"/>
    <p:sldId id="2147483432" r:id="rId24"/>
    <p:sldId id="2147483632" r:id="rId25"/>
    <p:sldId id="2147483630" r:id="rId26"/>
  </p:sldIdLst>
  <p:sldSz cx="9144000" cy="5143500" type="screen16x9"/>
  <p:notesSz cx="6669088" cy="9926638"/>
  <p:defaultTextStyle>
    <a:defPPr>
      <a:defRPr lang="en-US"/>
    </a:defPPr>
    <a:lvl1pPr marL="0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80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62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340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121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901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682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460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240" algn="l" defTabSz="685562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orient="horz" pos="2187" userDrawn="1">
          <p15:clr>
            <a:srgbClr val="A4A3A4"/>
          </p15:clr>
        </p15:guide>
        <p15:guide id="6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A58900-9BBB-078A-07F8-7D3F8449AE89}" name="Emily Fyffe" initials="EF" userId="Emily Fyffe" providerId="None"/>
  <p188:author id="{8C259321-A7C9-7D1C-B18B-EC0BA69815F0}" name="Orla Cross" initials="OC" userId="Orla Cross" providerId="None"/>
  <p188:author id="{2867202C-9B0A-C6BA-9267-6750C5708102}" name="Minal Desai" initials="MD" userId="S::minal.desai@themindgym.com::3195c9e4-dd11-493d-b761-3f1f15474ab7" providerId="AD"/>
  <p188:author id="{66B61E2D-F363-3997-5054-2CD1A29F126D}" name="Ricardo Guimaraes" initials="" userId="S::ricardo.guimaraes@themindgym.com::e2c0871c-626c-45ac-8c3f-87d793b5c117" providerId="AD"/>
  <p188:author id="{3F2E3D4E-B45F-0ECF-CBFA-8B302A1F3E32}" name="Christoffer Ellehuus" initials="CE" userId="Christoffer Ellehuus" providerId="None"/>
  <p188:author id="{2701E95B-69B9-3021-43E6-AED4D70664CA}" name="Ross Leighton" initials="RL" userId="S::ross.leighton@themindgym.com::5a357ae8-9f5a-4de9-a91b-87d242edb827" providerId="AD"/>
  <p188:author id="{F145B86C-78EF-1380-E491-33885D9C49F3}" name="Dalton Crowe" initials="DC" userId="S::dalton.crowe@themindgym.com::47ec3912-e080-42f0-ba75-d49d866b9b4d" providerId="AD"/>
  <p188:author id="{3893497B-B8F6-AC7E-996F-F48AB1A85310}" name="Octavius Black" initials="OB" userId="0I8fg626BYubBdD7OTvs6BvNaB1R8Zsq146hgiJ3UOY=" providerId="None"/>
  <p188:author id="{9BE2CD7F-1C9D-2141-520A-794E2A9F0582}" name="Michelle Walsh" initials="MW" userId="ab684823e3c11e8e" providerId="Windows Live"/>
  <p188:author id="{4E6E388B-1205-B1D4-9E81-8FCCCFD4FB54}" name="Christoffer Ellehuus" initials="CE" userId="S::christoffer.ellehuus@themindgym.com::da3b4450-0d02-4db2-975b-57e82e791c18" providerId="AD"/>
  <p188:author id="{CEDF5EA1-C51A-F62E-92CA-E1372244620C}" name="Ceri Williams" initials="CW" userId="Ceri Williams" providerId="None"/>
  <p188:author id="{1A1177AD-882E-3B2C-D2EA-722DD6972CB8}" name="Emily Fyffe" initials="EF" userId="S::emily.fyffe@themindgym.com::31e901f7-5a61-4289-b7b4-7d4102052703" providerId="AD"/>
  <p188:author id="{C0BECBB8-B57F-440F-0F83-F1B865164763}" name="Veronica Farah" initials="VF" userId="S::Veronica.Farah@mhpgroup.com::9a30e177-8108-4bbd-9d21-5a32b0e291d0" providerId="AD"/>
  <p188:author id="{F610B2B9-B454-608A-AB8B-055B95220F56}" name="Octavius Black" initials="OB" userId="S::octavius.black@themindgym.com::6362d809-110c-46ef-929a-1e7bcbde6c0c" providerId="AD"/>
  <p188:author id="{7ADDB2D8-DDA6-9EE3-6B56-CFDFF67040D4}" name="Steven Craig" initials="SC" userId="Steven Craig" providerId="None"/>
  <p188:author id="{CD6097EC-A0A5-25FB-F0C0-C8F4BF9008BA}" name="Charlie Yallowley" initials="CY" userId="S::Charlie@jgoodwinandco.com::55599c7a-9434-49de-9bb7-cb8eb8a8e566" providerId="AD"/>
  <p188:author id="{CCF6F8F3-7E36-7C08-0D2A-8AD62A93B0F1}" name="Nicholas Stone" initials="NS" userId="S::nicholas.stone@themindgym.com::4e4b7263-6bfa-491c-829c-bbf996dc97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Craig" initials="SC" lastIdx="47" clrIdx="0">
    <p:extLst>
      <p:ext uri="{19B8F6BF-5375-455C-9EA6-DF929625EA0E}">
        <p15:presenceInfo xmlns:p15="http://schemas.microsoft.com/office/powerpoint/2012/main" userId="S::steven.craig@themindgym.com::a60cc976-1d6d-443c-a945-c629b11b5955" providerId="AD"/>
      </p:ext>
    </p:extLst>
  </p:cmAuthor>
  <p:cmAuthor id="2" name="Justyna Rzymska-Long" initials="JRL" lastIdx="7" clrIdx="1">
    <p:extLst>
      <p:ext uri="{19B8F6BF-5375-455C-9EA6-DF929625EA0E}">
        <p15:presenceInfo xmlns:p15="http://schemas.microsoft.com/office/powerpoint/2012/main" userId="843013013baac239" providerId="Windows Live"/>
      </p:ext>
    </p:extLst>
  </p:cmAuthor>
  <p:cmAuthor id="3" name="Drew Charsley" initials="DC" lastIdx="40" clrIdx="2">
    <p:extLst>
      <p:ext uri="{19B8F6BF-5375-455C-9EA6-DF929625EA0E}">
        <p15:presenceInfo xmlns:p15="http://schemas.microsoft.com/office/powerpoint/2012/main" userId="S::drew.charsley@themindgym.com::6aefc7f4-0fc9-4375-9b0a-14252c985750" providerId="AD"/>
      </p:ext>
    </p:extLst>
  </p:cmAuthor>
  <p:cmAuthor id="4" name="Thomas Sills" initials="TS" lastIdx="8" clrIdx="3">
    <p:extLst>
      <p:ext uri="{19B8F6BF-5375-455C-9EA6-DF929625EA0E}">
        <p15:presenceInfo xmlns:p15="http://schemas.microsoft.com/office/powerpoint/2012/main" userId="S::thomas.sills@themindgym.com::fff303a5-bb46-4795-bc95-23d0612c5bdd" providerId="AD"/>
      </p:ext>
    </p:extLst>
  </p:cmAuthor>
  <p:cmAuthor id="5" name="Matthew Molloy" initials="MM" lastIdx="86" clrIdx="4">
    <p:extLst>
      <p:ext uri="{19B8F6BF-5375-455C-9EA6-DF929625EA0E}">
        <p15:presenceInfo xmlns:p15="http://schemas.microsoft.com/office/powerpoint/2012/main" userId="451aba636356ea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12"/>
    <a:srgbClr val="ECECEC"/>
    <a:srgbClr val="F3CCFF"/>
    <a:srgbClr val="7F7F7F"/>
    <a:srgbClr val="005449"/>
    <a:srgbClr val="005500"/>
    <a:srgbClr val="002754"/>
    <a:srgbClr val="A5FEF1"/>
    <a:srgbClr val="005448"/>
    <a:srgbClr val="E7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EAFF7-ECB8-4CA0-9F39-C76C713916BA}" v="867" dt="2026-06-25T16:33:39.485"/>
    <p1510:client id="{ACB0338B-DAA8-4537-9E8B-9DF6FFB2BF57}" v="1" dt="2026-06-26T10:27:30.963"/>
    <p1510:client id="{C0C58D4D-82CE-3F11-662B-B4DE624FED56}" v="96" dt="2026-06-25T16:04:35.052"/>
    <p1510:client id="{C1D97E03-8DFC-4D19-A4E1-EBB6B63DD4A3}" v="631" dt="2026-06-25T16:33:54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441"/>
        <p:guide orient="horz" pos="2709"/>
        <p:guide orient="horz" pos="2255"/>
        <p:guide pos="5488"/>
        <p:guide orient="horz" pos="2187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8/10/relationships/authors" Target="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ndgym.sharepoint.com/sites/MindGymFinance/Shared%20Documents/UK/Management%20Accounts/Year%20Ended%20Mar%2026/07.%20October/Board%20Reporting/20251119_Investor%20Presentation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FFFF">
                <a:lumMod val="50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  <c:dPt>
            <c:idx val="0"/>
            <c:bubble3D val="0"/>
            <c:spPr>
              <a:solidFill>
                <a:srgbClr val="00E200">
                  <a:lumMod val="50000"/>
                </a:srgbClr>
              </a:solidFill>
              <a:ln w="19050"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FD-4717-90AA-063F4857832E}"/>
              </c:ext>
            </c:extLst>
          </c:dPt>
          <c:dPt>
            <c:idx val="1"/>
            <c:bubble3D val="0"/>
            <c:spPr>
              <a:solidFill>
                <a:srgbClr val="00E200"/>
              </a:solidFill>
              <a:ln w="19050">
                <a:noFill/>
              </a:ln>
              <a:effectLst>
                <a:outerShdw blurRad="50800" dist="50800" dir="5400000" algn="ctr" rotWithShape="0">
                  <a:srgbClr val="000000">
                    <a:alpha val="76728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FD-4717-90AA-063F4857832E}"/>
              </c:ext>
            </c:extLst>
          </c:dPt>
          <c:val>
            <c:numRef>
              <c:f>Sheet1!$C$5:$C$6</c:f>
              <c:numCache>
                <c:formatCode>General</c:formatCode>
                <c:ptCount val="2"/>
                <c:pt idx="0">
                  <c:v>320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D-4717-90AA-063F48578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Bookings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Data!$C$1:$F$1</c:f>
              <c:strCache>
                <c:ptCount val="4"/>
                <c:pt idx="0">
                  <c:v>Q1 FY26</c:v>
                </c:pt>
                <c:pt idx="1">
                  <c:v>Q2 FY26</c:v>
                </c:pt>
                <c:pt idx="2">
                  <c:v>Q3 FY26</c:v>
                </c:pt>
                <c:pt idx="3">
                  <c:v>Q4 FY26</c:v>
                </c:pt>
              </c:strCache>
            </c:strRef>
          </c:cat>
          <c:val>
            <c:numRef>
              <c:f>Data!$C$2:$F$2</c:f>
              <c:numCache>
                <c:formatCode>_-* #,##0_-;\-* #,##0_-;_-* "-"??_-;_-@_-</c:formatCode>
                <c:ptCount val="4"/>
                <c:pt idx="0">
                  <c:v>4.9542030499999994</c:v>
                </c:pt>
                <c:pt idx="1">
                  <c:v>8.5641395100000004</c:v>
                </c:pt>
                <c:pt idx="2">
                  <c:v>7.4664717400000002</c:v>
                </c:pt>
                <c:pt idx="3">
                  <c:v>9.6582062000000004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4-3E40-853C-3BA746B4F911}"/>
            </c:ext>
          </c:extLst>
        </c:ser>
        <c:ser>
          <c:idx val="1"/>
          <c:order val="1"/>
          <c:tx>
            <c:strRef>
              <c:f>Data!$B$3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Data!$C$1:$F$1</c:f>
              <c:strCache>
                <c:ptCount val="4"/>
                <c:pt idx="0">
                  <c:v>Q1 FY26</c:v>
                </c:pt>
                <c:pt idx="1">
                  <c:v>Q2 FY26</c:v>
                </c:pt>
                <c:pt idx="2">
                  <c:v>Q3 FY26</c:v>
                </c:pt>
                <c:pt idx="3">
                  <c:v>Q4 FY26</c:v>
                </c:pt>
              </c:strCache>
            </c:strRef>
          </c:cat>
          <c:val>
            <c:numRef>
              <c:f>Data!$C$3:$F$3</c:f>
              <c:numCache>
                <c:formatCode>_-* #,##0_-;\-* #,##0_-;_-* "-"??_-;_-@_-</c:formatCode>
                <c:ptCount val="4"/>
                <c:pt idx="0">
                  <c:v>6.7656537779999955</c:v>
                </c:pt>
                <c:pt idx="1">
                  <c:v>6.740848895999985</c:v>
                </c:pt>
                <c:pt idx="2">
                  <c:v>7.9329546240000193</c:v>
                </c:pt>
                <c:pt idx="3">
                  <c:v>8.5122402541456026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4-3E40-853C-3BA746B4F91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6332688"/>
        <c:axId val="1806321168"/>
      </c:barChart>
      <c:catAx>
        <c:axId val="180633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321168"/>
        <c:crosses val="autoZero"/>
        <c:auto val="1"/>
        <c:lblAlgn val="ctr"/>
        <c:lblOffset val="100"/>
        <c:noMultiLvlLbl val="1"/>
      </c:catAx>
      <c:valAx>
        <c:axId val="18063211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33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494881890583903"/>
          <c:y val="0.82043847058482577"/>
          <c:w val="0.27196951661149382"/>
          <c:h val="9.1729950088092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Pipeline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 (Body)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FY26</c:v>
                </c:pt>
                <c:pt idx="1">
                  <c:v>Q2 FY26</c:v>
                </c:pt>
                <c:pt idx="2">
                  <c:v>Q3 FY26</c:v>
                </c:pt>
                <c:pt idx="3">
                  <c:v>Q4 FY26</c:v>
                </c:pt>
              </c:strCache>
            </c:strRef>
          </c:cat>
          <c:val>
            <c:numRef>
              <c:f>Sheet1!$B$2:$B$5</c:f>
              <c:numCache>
                <c:formatCode>_-* #,##0_-;\-* #,##0_-;_-* "-"??_-;_-@_-</c:formatCode>
                <c:ptCount val="4"/>
                <c:pt idx="0">
                  <c:v>30.650056524074078</c:v>
                </c:pt>
                <c:pt idx="1">
                  <c:v>37.432845229629628</c:v>
                </c:pt>
                <c:pt idx="2">
                  <c:v>37.069876696296291</c:v>
                </c:pt>
                <c:pt idx="3">
                  <c:v>27.678631259259259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1-44B4-B2FA-7FA5BCEE9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2403679"/>
        <c:axId val="130733399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Membership Pipeline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 (Body)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 FY26</c:v>
                </c:pt>
                <c:pt idx="1">
                  <c:v>Q2 FY26</c:v>
                </c:pt>
                <c:pt idx="2">
                  <c:v>Q3 FY26</c:v>
                </c:pt>
                <c:pt idx="3">
                  <c:v>Q4 FY26</c:v>
                </c:pt>
              </c:strCache>
            </c:strRef>
          </c:cat>
          <c:val>
            <c:numRef>
              <c:f>Sheet1!$C$2:$C$5</c:f>
              <c:numCache>
                <c:formatCode>_-* #,##0_-;\-* #,##0_-;_-* "-"??_-;_-@_-</c:formatCode>
                <c:ptCount val="4"/>
                <c:pt idx="0">
                  <c:v>7.3112562962962961</c:v>
                </c:pt>
                <c:pt idx="1">
                  <c:v>18.041403574074074</c:v>
                </c:pt>
                <c:pt idx="2">
                  <c:v>16.334176111111113</c:v>
                </c:pt>
                <c:pt idx="3">
                  <c:v>12.500045555555555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F1-44B4-B2FA-7FA5BCEE9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403679"/>
        <c:axId val="1307333999"/>
      </c:lineChart>
      <c:catAx>
        <c:axId val="202240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1307333999"/>
        <c:crosses val="autoZero"/>
        <c:auto val="1"/>
        <c:lblAlgn val="ctr"/>
        <c:lblOffset val="100"/>
        <c:noMultiLvlLbl val="0"/>
      </c:catAx>
      <c:valAx>
        <c:axId val="130733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 (Body)"/>
                <a:ea typeface="+mn-ea"/>
                <a:cs typeface="+mn-cs"/>
              </a:defRPr>
            </a:pPr>
            <a:endParaRPr lang="en-US"/>
          </a:p>
        </c:txPr>
        <c:crossAx val="202240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Arial (Body)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Arial (Body)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19543873452424E-2"/>
          <c:y val="0.15824380097135418"/>
          <c:w val="0.91622090781489052"/>
          <c:h val="0.618800297611155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Client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Sheet1!$B$1:$AN$1</c:f>
              <c:strCache>
                <c:ptCount val="39"/>
                <c:pt idx="0">
                  <c:v>Dec-25</c:v>
                </c:pt>
                <c:pt idx="1">
                  <c:v>Jan-26</c:v>
                </c:pt>
                <c:pt idx="2">
                  <c:v>Feb-26</c:v>
                </c:pt>
                <c:pt idx="3">
                  <c:v>Mar-26</c:v>
                </c:pt>
                <c:pt idx="4">
                  <c:v>Apr-26</c:v>
                </c:pt>
                <c:pt idx="5">
                  <c:v>May-26</c:v>
                </c:pt>
                <c:pt idx="6">
                  <c:v>Jun-26</c:v>
                </c:pt>
                <c:pt idx="7">
                  <c:v>Jul-26</c:v>
                </c:pt>
                <c:pt idx="8">
                  <c:v>Aug-26</c:v>
                </c:pt>
                <c:pt idx="9">
                  <c:v>Sep-26</c:v>
                </c:pt>
                <c:pt idx="10">
                  <c:v>Oct-26</c:v>
                </c:pt>
                <c:pt idx="11">
                  <c:v>Nov-26</c:v>
                </c:pt>
                <c:pt idx="12">
                  <c:v>Dec-26</c:v>
                </c:pt>
                <c:pt idx="13">
                  <c:v>Jan-27</c:v>
                </c:pt>
                <c:pt idx="14">
                  <c:v>Feb-27</c:v>
                </c:pt>
                <c:pt idx="15">
                  <c:v>Mar-27</c:v>
                </c:pt>
                <c:pt idx="16">
                  <c:v>Apr-27</c:v>
                </c:pt>
                <c:pt idx="17">
                  <c:v>May-27</c:v>
                </c:pt>
                <c:pt idx="18">
                  <c:v>Jun-27</c:v>
                </c:pt>
                <c:pt idx="19">
                  <c:v>Jul-27</c:v>
                </c:pt>
                <c:pt idx="20">
                  <c:v>Aug-27</c:v>
                </c:pt>
                <c:pt idx="21">
                  <c:v>Sep-27</c:v>
                </c:pt>
                <c:pt idx="22">
                  <c:v>Oct-27</c:v>
                </c:pt>
                <c:pt idx="23">
                  <c:v>Nov-27</c:v>
                </c:pt>
                <c:pt idx="24">
                  <c:v>Dec-27</c:v>
                </c:pt>
                <c:pt idx="25">
                  <c:v>Jan-28</c:v>
                </c:pt>
                <c:pt idx="26">
                  <c:v>Feb-28</c:v>
                </c:pt>
                <c:pt idx="27">
                  <c:v>Mar-28</c:v>
                </c:pt>
                <c:pt idx="28">
                  <c:v>Apr-28</c:v>
                </c:pt>
                <c:pt idx="29">
                  <c:v>May-28</c:v>
                </c:pt>
                <c:pt idx="30">
                  <c:v>Jun-28</c:v>
                </c:pt>
                <c:pt idx="31">
                  <c:v>Jul-28</c:v>
                </c:pt>
                <c:pt idx="32">
                  <c:v>Aug-28</c:v>
                </c:pt>
                <c:pt idx="33">
                  <c:v>Sep-28</c:v>
                </c:pt>
                <c:pt idx="34">
                  <c:v>Oct-28</c:v>
                </c:pt>
                <c:pt idx="35">
                  <c:v>Nov-28</c:v>
                </c:pt>
                <c:pt idx="36">
                  <c:v>Dec-28</c:v>
                </c:pt>
                <c:pt idx="37">
                  <c:v>Jan-29</c:v>
                </c:pt>
                <c:pt idx="38">
                  <c:v>Feb-29</c:v>
                </c:pt>
              </c:strCache>
            </c:strRef>
          </c:cat>
          <c:val>
            <c:numRef>
              <c:f>Sheet1!$B$3:$AN$3</c:f>
              <c:numCache>
                <c:formatCode>[$€-2]\ #,##0</c:formatCode>
                <c:ptCount val="39"/>
                <c:pt idx="0">
                  <c:v>210432</c:v>
                </c:pt>
                <c:pt idx="1">
                  <c:v>1931</c:v>
                </c:pt>
                <c:pt idx="2">
                  <c:v>1931</c:v>
                </c:pt>
                <c:pt idx="3">
                  <c:v>1931</c:v>
                </c:pt>
                <c:pt idx="4">
                  <c:v>1931</c:v>
                </c:pt>
                <c:pt idx="5">
                  <c:v>1931</c:v>
                </c:pt>
                <c:pt idx="6">
                  <c:v>1931</c:v>
                </c:pt>
                <c:pt idx="7">
                  <c:v>1931</c:v>
                </c:pt>
                <c:pt idx="8">
                  <c:v>1931</c:v>
                </c:pt>
                <c:pt idx="9">
                  <c:v>1931</c:v>
                </c:pt>
                <c:pt idx="10">
                  <c:v>1931</c:v>
                </c:pt>
                <c:pt idx="11">
                  <c:v>1931</c:v>
                </c:pt>
                <c:pt idx="12">
                  <c:v>210432</c:v>
                </c:pt>
                <c:pt idx="13">
                  <c:v>1931</c:v>
                </c:pt>
                <c:pt idx="14">
                  <c:v>1931</c:v>
                </c:pt>
                <c:pt idx="15">
                  <c:v>1931</c:v>
                </c:pt>
                <c:pt idx="16">
                  <c:v>1931</c:v>
                </c:pt>
                <c:pt idx="17">
                  <c:v>1931</c:v>
                </c:pt>
                <c:pt idx="18">
                  <c:v>1931</c:v>
                </c:pt>
                <c:pt idx="19">
                  <c:v>1931</c:v>
                </c:pt>
                <c:pt idx="20">
                  <c:v>1931</c:v>
                </c:pt>
                <c:pt idx="21">
                  <c:v>1931</c:v>
                </c:pt>
                <c:pt idx="22">
                  <c:v>1931</c:v>
                </c:pt>
                <c:pt idx="23">
                  <c:v>1931</c:v>
                </c:pt>
                <c:pt idx="24">
                  <c:v>210432</c:v>
                </c:pt>
                <c:pt idx="25">
                  <c:v>1931</c:v>
                </c:pt>
                <c:pt idx="26">
                  <c:v>1931</c:v>
                </c:pt>
                <c:pt idx="27">
                  <c:v>1931</c:v>
                </c:pt>
                <c:pt idx="28">
                  <c:v>1931</c:v>
                </c:pt>
                <c:pt idx="29">
                  <c:v>1931</c:v>
                </c:pt>
                <c:pt idx="30">
                  <c:v>1931</c:v>
                </c:pt>
                <c:pt idx="31">
                  <c:v>1931</c:v>
                </c:pt>
                <c:pt idx="32">
                  <c:v>1931</c:v>
                </c:pt>
                <c:pt idx="33">
                  <c:v>1931</c:v>
                </c:pt>
                <c:pt idx="34">
                  <c:v>1931</c:v>
                </c:pt>
                <c:pt idx="35">
                  <c:v>1931</c:v>
                </c:pt>
                <c:pt idx="36">
                  <c:v>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2-4FD2-A50A-93B448259153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Client 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strRef>
              <c:f>Sheet1!$B$1:$AN$1</c:f>
              <c:strCache>
                <c:ptCount val="39"/>
                <c:pt idx="0">
                  <c:v>Dec-25</c:v>
                </c:pt>
                <c:pt idx="1">
                  <c:v>Jan-26</c:v>
                </c:pt>
                <c:pt idx="2">
                  <c:v>Feb-26</c:v>
                </c:pt>
                <c:pt idx="3">
                  <c:v>Mar-26</c:v>
                </c:pt>
                <c:pt idx="4">
                  <c:v>Apr-26</c:v>
                </c:pt>
                <c:pt idx="5">
                  <c:v>May-26</c:v>
                </c:pt>
                <c:pt idx="6">
                  <c:v>Jun-26</c:v>
                </c:pt>
                <c:pt idx="7">
                  <c:v>Jul-26</c:v>
                </c:pt>
                <c:pt idx="8">
                  <c:v>Aug-26</c:v>
                </c:pt>
                <c:pt idx="9">
                  <c:v>Sep-26</c:v>
                </c:pt>
                <c:pt idx="10">
                  <c:v>Oct-26</c:v>
                </c:pt>
                <c:pt idx="11">
                  <c:v>Nov-26</c:v>
                </c:pt>
                <c:pt idx="12">
                  <c:v>Dec-26</c:v>
                </c:pt>
                <c:pt idx="13">
                  <c:v>Jan-27</c:v>
                </c:pt>
                <c:pt idx="14">
                  <c:v>Feb-27</c:v>
                </c:pt>
                <c:pt idx="15">
                  <c:v>Mar-27</c:v>
                </c:pt>
                <c:pt idx="16">
                  <c:v>Apr-27</c:v>
                </c:pt>
                <c:pt idx="17">
                  <c:v>May-27</c:v>
                </c:pt>
                <c:pt idx="18">
                  <c:v>Jun-27</c:v>
                </c:pt>
                <c:pt idx="19">
                  <c:v>Jul-27</c:v>
                </c:pt>
                <c:pt idx="20">
                  <c:v>Aug-27</c:v>
                </c:pt>
                <c:pt idx="21">
                  <c:v>Sep-27</c:v>
                </c:pt>
                <c:pt idx="22">
                  <c:v>Oct-27</c:v>
                </c:pt>
                <c:pt idx="23">
                  <c:v>Nov-27</c:v>
                </c:pt>
                <c:pt idx="24">
                  <c:v>Dec-27</c:v>
                </c:pt>
                <c:pt idx="25">
                  <c:v>Jan-28</c:v>
                </c:pt>
                <c:pt idx="26">
                  <c:v>Feb-28</c:v>
                </c:pt>
                <c:pt idx="27">
                  <c:v>Mar-28</c:v>
                </c:pt>
                <c:pt idx="28">
                  <c:v>Apr-28</c:v>
                </c:pt>
                <c:pt idx="29">
                  <c:v>May-28</c:v>
                </c:pt>
                <c:pt idx="30">
                  <c:v>Jun-28</c:v>
                </c:pt>
                <c:pt idx="31">
                  <c:v>Jul-28</c:v>
                </c:pt>
                <c:pt idx="32">
                  <c:v>Aug-28</c:v>
                </c:pt>
                <c:pt idx="33">
                  <c:v>Sep-28</c:v>
                </c:pt>
                <c:pt idx="34">
                  <c:v>Oct-28</c:v>
                </c:pt>
                <c:pt idx="35">
                  <c:v>Nov-28</c:v>
                </c:pt>
                <c:pt idx="36">
                  <c:v>Dec-28</c:v>
                </c:pt>
                <c:pt idx="37">
                  <c:v>Jan-29</c:v>
                </c:pt>
                <c:pt idx="38">
                  <c:v>Feb-29</c:v>
                </c:pt>
              </c:strCache>
            </c:strRef>
          </c:cat>
          <c:val>
            <c:numRef>
              <c:f>Sheet1!$B$4:$AN$4</c:f>
              <c:numCache>
                <c:formatCode>General</c:formatCode>
                <c:ptCount val="39"/>
                <c:pt idx="3" formatCode="[$€-2]\ #,##0">
                  <c:v>198500</c:v>
                </c:pt>
                <c:pt idx="4" formatCode="[$€-2]\ #,##0">
                  <c:v>1750</c:v>
                </c:pt>
                <c:pt idx="5" formatCode="[$€-2]\ #,##0">
                  <c:v>1750</c:v>
                </c:pt>
                <c:pt idx="6" formatCode="[$€-2]\ #,##0">
                  <c:v>1750</c:v>
                </c:pt>
                <c:pt idx="7" formatCode="[$€-2]\ #,##0">
                  <c:v>1750</c:v>
                </c:pt>
                <c:pt idx="8" formatCode="[$€-2]\ #,##0">
                  <c:v>1930.58</c:v>
                </c:pt>
                <c:pt idx="9" formatCode="[$€-2]\ #,##0">
                  <c:v>1750</c:v>
                </c:pt>
                <c:pt idx="10" formatCode="[$€-2]\ #,##0">
                  <c:v>1750</c:v>
                </c:pt>
                <c:pt idx="11" formatCode="[$€-2]\ #,##0">
                  <c:v>1750</c:v>
                </c:pt>
                <c:pt idx="12" formatCode="[$€-2]\ #,##0">
                  <c:v>1750</c:v>
                </c:pt>
                <c:pt idx="13" formatCode="[$€-2]\ #,##0">
                  <c:v>1750</c:v>
                </c:pt>
                <c:pt idx="14" formatCode="[$€-2]\ #,##0">
                  <c:v>1750</c:v>
                </c:pt>
                <c:pt idx="15" formatCode="[$€-2]\ #,##0">
                  <c:v>198500</c:v>
                </c:pt>
                <c:pt idx="16" formatCode="[$€-2]\ #,##0">
                  <c:v>1750</c:v>
                </c:pt>
                <c:pt idx="17" formatCode="[$€-2]\ #,##0">
                  <c:v>1750</c:v>
                </c:pt>
                <c:pt idx="18" formatCode="[$€-2]\ #,##0">
                  <c:v>1750</c:v>
                </c:pt>
                <c:pt idx="19" formatCode="[$€-2]\ #,##0">
                  <c:v>1750</c:v>
                </c:pt>
                <c:pt idx="20" formatCode="[$€-2]\ #,##0">
                  <c:v>1750</c:v>
                </c:pt>
                <c:pt idx="21" formatCode="[$€-2]\ #,##0">
                  <c:v>1750</c:v>
                </c:pt>
                <c:pt idx="22" formatCode="[$€-2]\ #,##0">
                  <c:v>1750</c:v>
                </c:pt>
                <c:pt idx="23" formatCode="[$€-2]\ #,##0">
                  <c:v>1750</c:v>
                </c:pt>
                <c:pt idx="24" formatCode="[$€-2]\ #,##0">
                  <c:v>1750</c:v>
                </c:pt>
                <c:pt idx="25" formatCode="[$€-2]\ #,##0">
                  <c:v>1750</c:v>
                </c:pt>
                <c:pt idx="26" formatCode="[$€-2]\ #,##0">
                  <c:v>1750</c:v>
                </c:pt>
                <c:pt idx="27" formatCode="[$€-2]\ #,##0">
                  <c:v>198500</c:v>
                </c:pt>
                <c:pt idx="28" formatCode="[$€-2]\ #,##0">
                  <c:v>1750</c:v>
                </c:pt>
                <c:pt idx="29" formatCode="[$€-2]\ #,##0">
                  <c:v>1750</c:v>
                </c:pt>
                <c:pt idx="30" formatCode="[$€-2]\ #,##0">
                  <c:v>1750</c:v>
                </c:pt>
                <c:pt idx="31" formatCode="[$€-2]\ #,##0">
                  <c:v>1750</c:v>
                </c:pt>
                <c:pt idx="32" formatCode="[$€-2]\ #,##0">
                  <c:v>1750</c:v>
                </c:pt>
                <c:pt idx="33" formatCode="[$€-2]\ #,##0">
                  <c:v>1750</c:v>
                </c:pt>
                <c:pt idx="34" formatCode="[$€-2]\ #,##0">
                  <c:v>1750</c:v>
                </c:pt>
                <c:pt idx="35" formatCode="[$€-2]\ #,##0">
                  <c:v>1750</c:v>
                </c:pt>
                <c:pt idx="36" formatCode="[$€-2]\ #,##0">
                  <c:v>1750</c:v>
                </c:pt>
                <c:pt idx="37" formatCode="[$€-2]\ #,##0">
                  <c:v>1750</c:v>
                </c:pt>
                <c:pt idx="38" formatCode="[$€-2]\ #,##0">
                  <c:v>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6-4083-9F54-D1A1A0E54127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Client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Sheet1!$B$1:$AN$1</c:f>
              <c:strCache>
                <c:ptCount val="39"/>
                <c:pt idx="0">
                  <c:v>Dec-25</c:v>
                </c:pt>
                <c:pt idx="1">
                  <c:v>Jan-26</c:v>
                </c:pt>
                <c:pt idx="2">
                  <c:v>Feb-26</c:v>
                </c:pt>
                <c:pt idx="3">
                  <c:v>Mar-26</c:v>
                </c:pt>
                <c:pt idx="4">
                  <c:v>Apr-26</c:v>
                </c:pt>
                <c:pt idx="5">
                  <c:v>May-26</c:v>
                </c:pt>
                <c:pt idx="6">
                  <c:v>Jun-26</c:v>
                </c:pt>
                <c:pt idx="7">
                  <c:v>Jul-26</c:v>
                </c:pt>
                <c:pt idx="8">
                  <c:v>Aug-26</c:v>
                </c:pt>
                <c:pt idx="9">
                  <c:v>Sep-26</c:v>
                </c:pt>
                <c:pt idx="10">
                  <c:v>Oct-26</c:v>
                </c:pt>
                <c:pt idx="11">
                  <c:v>Nov-26</c:v>
                </c:pt>
                <c:pt idx="12">
                  <c:v>Dec-26</c:v>
                </c:pt>
                <c:pt idx="13">
                  <c:v>Jan-27</c:v>
                </c:pt>
                <c:pt idx="14">
                  <c:v>Feb-27</c:v>
                </c:pt>
                <c:pt idx="15">
                  <c:v>Mar-27</c:v>
                </c:pt>
                <c:pt idx="16">
                  <c:v>Apr-27</c:v>
                </c:pt>
                <c:pt idx="17">
                  <c:v>May-27</c:v>
                </c:pt>
                <c:pt idx="18">
                  <c:v>Jun-27</c:v>
                </c:pt>
                <c:pt idx="19">
                  <c:v>Jul-27</c:v>
                </c:pt>
                <c:pt idx="20">
                  <c:v>Aug-27</c:v>
                </c:pt>
                <c:pt idx="21">
                  <c:v>Sep-27</c:v>
                </c:pt>
                <c:pt idx="22">
                  <c:v>Oct-27</c:v>
                </c:pt>
                <c:pt idx="23">
                  <c:v>Nov-27</c:v>
                </c:pt>
                <c:pt idx="24">
                  <c:v>Dec-27</c:v>
                </c:pt>
                <c:pt idx="25">
                  <c:v>Jan-28</c:v>
                </c:pt>
                <c:pt idx="26">
                  <c:v>Feb-28</c:v>
                </c:pt>
                <c:pt idx="27">
                  <c:v>Mar-28</c:v>
                </c:pt>
                <c:pt idx="28">
                  <c:v>Apr-28</c:v>
                </c:pt>
                <c:pt idx="29">
                  <c:v>May-28</c:v>
                </c:pt>
                <c:pt idx="30">
                  <c:v>Jun-28</c:v>
                </c:pt>
                <c:pt idx="31">
                  <c:v>Jul-28</c:v>
                </c:pt>
                <c:pt idx="32">
                  <c:v>Aug-28</c:v>
                </c:pt>
                <c:pt idx="33">
                  <c:v>Sep-28</c:v>
                </c:pt>
                <c:pt idx="34">
                  <c:v>Oct-28</c:v>
                </c:pt>
                <c:pt idx="35">
                  <c:v>Nov-28</c:v>
                </c:pt>
                <c:pt idx="36">
                  <c:v>Dec-28</c:v>
                </c:pt>
                <c:pt idx="37">
                  <c:v>Jan-29</c:v>
                </c:pt>
                <c:pt idx="38">
                  <c:v>Feb-29</c:v>
                </c:pt>
              </c:strCache>
            </c:strRef>
          </c:cat>
          <c:val>
            <c:numRef>
              <c:f>Sheet1!$B$5:$AN$5</c:f>
              <c:numCache>
                <c:formatCode>General</c:formatCode>
                <c:ptCount val="39"/>
                <c:pt idx="1">
                  <c:v>250000</c:v>
                </c:pt>
                <c:pt idx="13" formatCode="[$£-809]#,##0&quot;k&quot;">
                  <c:v>250000</c:v>
                </c:pt>
                <c:pt idx="25" formatCode="[$£-809]#,##0&quot;k&quot;">
                  <c:v>250000</c:v>
                </c:pt>
                <c:pt idx="37" formatCode="[$£-809]#,##0&quot;k&quot;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6-4083-9F54-D1A1A0E541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42644784"/>
        <c:axId val="1342373136"/>
      </c:barChart>
      <c:catAx>
        <c:axId val="13426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373136"/>
        <c:crosses val="autoZero"/>
        <c:auto val="1"/>
        <c:lblAlgn val="ctr"/>
        <c:lblOffset val="100"/>
        <c:noMultiLvlLbl val="0"/>
      </c:catAx>
      <c:valAx>
        <c:axId val="1342373136"/>
        <c:scaling>
          <c:orientation val="minMax"/>
          <c:max val="25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€-2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64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C_7C590C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FB6DF0-B37C-4249-BB3D-069E826BDDC0}" authorId="{4E6E388B-1205-B1D4-9E81-8FCCCFD4FB54}" created="2026-06-24T08:41:08.9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86210681" sldId="268"/>
      <ac:spMk id="4" creationId="{F9219790-E4F6-DF1D-8223-FE232EA5AD24}"/>
      <ac:txMk cp="91" len="86">
        <ac:context len="631" hash="2077734336"/>
      </ac:txMk>
    </ac:txMkLst>
    <p188:pos x="3495316" y="991497"/>
    <p188:txBody>
      <a:bodyPr/>
      <a:lstStyle/>
      <a:p>
        <a:r>
          <a:rPr lang="en-GB"/>
          <a:t>Updated with new data</a:t>
        </a:r>
      </a:p>
    </p188:txBody>
  </p188:cm>
  <p188:cm id="{CC46349B-170F-4244-BA15-B1EC59C1DEF1}" authorId="{4E6E388B-1205-B1D4-9E81-8FCCCFD4FB54}" created="2026-06-24T08:47:35.6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86210681" sldId="268"/>
      <ac:spMk id="64" creationId="{FE80DD8E-32BF-2567-4423-63667D54144C}"/>
      <ac:txMk cp="1" len="25">
        <ac:context len="27" hash="2459511767"/>
      </ac:txMk>
    </ac:txMkLst>
    <p188:pos x="3050871" y="252024"/>
    <p188:txBody>
      <a:bodyPr/>
      <a:lstStyle/>
      <a:p>
        <a:r>
          <a:rPr lang="en-GB"/>
          <a:t>Could we align this with the same chart we are using in the Investor pitch deck?</a:t>
        </a:r>
      </a:p>
    </p188:txBody>
  </p188:cm>
</p188:cmLst>
</file>

<file path=ppt/comments/modernComment_114_76F409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55719E-CEE0-4ECA-A7B6-49B2ED1FA9F6}" authorId="{4E6E388B-1205-B1D4-9E81-8FCCCFD4FB54}" status="resolved" created="2025-11-20T11:33:58.347" complete="100000">
    <pc:sldMkLst xmlns:pc="http://schemas.microsoft.com/office/powerpoint/2013/main/command">
      <pc:docMk/>
      <pc:sldMk cId="1995704713" sldId="276"/>
    </pc:sldMkLst>
    <p188:replyLst>
      <p188:reply id="{B8383CC1-2A04-483B-9E08-39741F78BB29}" authorId="{CCF6F8F3-7E36-7C08-0D2A-8AD62A93B0F1}" created="2025-11-20T15:18:27.296">
        <p188:txBody>
          <a:bodyPr/>
          <a:lstStyle/>
          <a:p>
            <a:r>
              <a:rPr lang="en-GB"/>
              <a:t>£0.7m per the reporting for licenses, Ive previously heard 8 or even 9% but not sure where it had come from</a:t>
            </a:r>
          </a:p>
        </p188:txBody>
      </p188:reply>
    </p188:replyLst>
    <p188:txBody>
      <a:bodyPr/>
      <a:lstStyle/>
      <a:p>
        <a:r>
          <a:rPr lang="en-US"/>
          <a:t>Nick - previously we reported 8% of H1 revenue was IP liceses. Why is the perctage now lower at 6%?</a:t>
        </a:r>
      </a:p>
    </p188:txBody>
  </p188:cm>
  <p188:cm id="{4D3B7CA8-A15D-49BF-A015-AEAF458CF5E7}" authorId="{4E6E388B-1205-B1D4-9E81-8FCCCFD4FB54}" created="2026-06-24T08:53:27.3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95704713" sldId="276"/>
      <ac:graphicFrameMk id="6" creationId="{879E3453-F025-1CE1-EDC8-18C5CFB99270}"/>
      <dc:dgmMk xmlns:dc="http://schemas.microsoft.com/office/drawing/2013/diagram/command"/>
      <dc:nodeMk xmlns:dc="http://schemas.microsoft.com/office/drawing/2013/diagram/command" id="{D927B848-A4B0-4A6C-A844-F54FF86642CF}"/>
      <ac:txMk cp="3" len="79">
        <ac:context len="84" hash="474366325"/>
      </ac:txMk>
    </ac:txMkLst>
    <p188:pos x="4084413" y="2756010"/>
    <p188:txBody>
      <a:bodyPr/>
      <a:lstStyle/>
      <a:p>
        <a:r>
          <a:rPr lang="en-GB"/>
          <a:t>Update with full year numbers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6-25T09:28:43.798" authorId="{2867202C-9B0A-C6BA-9267-6750C5708102}"/>
          </p223:rxn>
        </p223:reactions>
      </p:ext>
    </p188:extLst>
  </p188:cm>
</p188:cmLst>
</file>

<file path=ppt/comments/modernComment_115_1F1C47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D55034-29C0-41E6-B73A-EF42822317D9}" authorId="{4E6E388B-1205-B1D4-9E81-8FCCCFD4FB54}" status="resolved" created="2026-06-24T08:49:17.61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21947014" sldId="277"/>
      <ac:spMk id="3" creationId="{AEF50E22-8F2C-7C0A-EA62-9370396D36C1}"/>
      <ac:txMk cp="4" len="1">
        <ac:context len="71" hash="2850512229"/>
      </ac:txMk>
    </ac:txMkLst>
    <p188:pos x="1315737" y="191138"/>
    <p188:txBody>
      <a:bodyPr/>
      <a:lstStyle/>
      <a:p>
        <a:r>
          <a:rPr lang="en-GB"/>
          <a:t>Need to update for full year pitcure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6-25T09:38:22.687" authorId="{2867202C-9B0A-C6BA-9267-6750C5708102}"/>
          </p223:rxn>
        </p223:reactions>
      </p:ext>
    </p188:extLst>
  </p188:cm>
  <p188:cm id="{A7230209-332A-4E25-8DB3-EF384AF0CFAF}" authorId="{4E6E388B-1205-B1D4-9E81-8FCCCFD4FB54}" status="resolved" created="2026-06-24T08:49:41.80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21947014" sldId="277"/>
      <ac:spMk id="10" creationId="{EA5C1F8A-BA39-B1CB-9414-019724E1E86F}"/>
      <ac:txMk cp="0" len="225">
        <ac:context len="424" hash="1909778245"/>
      </ac:txMk>
    </ac:txMkLst>
    <p188:pos x="3279722" y="189294"/>
    <p188:txBody>
      <a:bodyPr/>
      <a:lstStyle/>
      <a:p>
        <a:r>
          <a:rPr lang="en-GB"/>
          <a:t>Can we update these to full year data for FY26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6-25T09:38:13.459" authorId="{2867202C-9B0A-C6BA-9267-6750C5708102}"/>
          </p223:rxn>
        </p223:reactions>
      </p:ext>
    </p188:extLst>
  </p188:cm>
  <p188:cm id="{F492619B-DE57-43D1-8569-91878E1AC7CF}" authorId="{4E6E388B-1205-B1D4-9E81-8FCCCFD4FB54}" status="resolved" created="2026-06-24T08:52:43.46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21947014" sldId="277"/>
      <ac:spMk id="23" creationId="{41BBF7A5-F954-553A-B79E-929131587259}"/>
      <ac:txMk cp="49" len="254">
        <ac:context len="305" hash="1272174284"/>
      </ac:txMk>
    </ac:txMkLst>
    <p188:pos x="3100931" y="339022"/>
    <p188:txBody>
      <a:bodyPr/>
      <a:lstStyle/>
      <a:p>
        <a:r>
          <a:rPr lang="en-GB"/>
          <a:t>Updated...</a:t>
        </a:r>
      </a:p>
    </p188:txBody>
  </p188:cm>
</p188:cmLst>
</file>

<file path=ppt/comments/modernComment_11A_E3D8BA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70EF1D-A77D-4CD2-A72C-5292DC2FCBB5}" authorId="{C0BECBB8-B57F-440F-0F83-F1B865164763}" status="resolved" created="2025-11-21T10:58:22.64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22631473" sldId="282"/>
      <ac:spMk id="53" creationId="{C53717C4-4226-F8D0-45F9-1F479E082B98}"/>
      <ac:txMk cp="296" len="1">
        <ac:context len="411" hash="3491458988"/>
      </ac:txMk>
    </ac:txMkLst>
    <p188:pos x="498687" y="1050819"/>
    <p188:txBody>
      <a:bodyPr/>
      <a:lstStyle/>
      <a:p>
        <a:r>
          <a:rPr lang="en-GB"/>
          <a:t>Should this be £4.6m, based on RNS? Is £3.5m not the figure for since period end?</a:t>
        </a:r>
      </a:p>
    </p188:txBody>
  </p188:cm>
  <p188:cm id="{B3019C48-CDC5-4041-87E4-07584B49B30B}" authorId="{C0BECBB8-B57F-440F-0F83-F1B865164763}" status="resolved" created="2025-11-21T11:00:03.71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22631473" sldId="282"/>
      <ac:spMk id="15" creationId="{672994D6-7E03-AD45-CE92-5BC5F0144D14}"/>
      <ac:txMk cp="0" len="141">
        <ac:context len="227" hash="4174717026"/>
      </ac:txMk>
    </ac:txMkLst>
    <p188:pos x="1862230" y="216248"/>
    <p188:txBody>
      <a:bodyPr/>
      <a:lstStyle/>
      <a:p>
        <a:r>
          <a:rPr lang="en-GB"/>
          <a:t>The RNS says “return to profitability” vs “modest profitability” - which language do we want to use? </a:t>
        </a:r>
      </a:p>
    </p188:txBody>
  </p188:cm>
  <p188:cm id="{C1FCEF88-FE92-46C3-84C5-66EC879AA368}" authorId="{C0BECBB8-B57F-440F-0F83-F1B865164763}" status="resolved" created="2025-11-21T11:00:31.70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22631473" sldId="282"/>
      <ac:spMk id="8" creationId="{AC1865B0-B9A0-B6E3-AA50-B471A20B7A52}"/>
      <ac:txMk cp="121" len="13">
        <ac:context len="391" hash="1391603814"/>
      </ac:txMk>
    </ac:txMkLst>
    <p188:pos x="1813793" y="825848"/>
    <p188:txBody>
      <a:bodyPr/>
      <a:lstStyle/>
      <a:p>
        <a:r>
          <a:rPr lang="en-GB"/>
          <a:t>RNS calls this subscription, not license</a:t>
        </a:r>
      </a:p>
    </p188:txBody>
  </p188:cm>
</p188:cmLst>
</file>

<file path=ppt/comments/modernComment_7FFFF6C1_FE4C02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436BA8-CCB4-41D1-86A5-5483270E0744}" authorId="{C0BECBB8-B57F-440F-0F83-F1B865164763}" created="2025-11-21T10:57:00.83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66394177" sldId="2147481281"/>
      <ac:spMk id="22" creationId="{3972A258-18C1-7646-30F5-600211F533C3}"/>
      <ac:txMk cp="0" len="81">
        <ac:context len="102" hash="1190341582"/>
      </ac:txMk>
    </ac:txMkLst>
    <p188:txBody>
      <a:bodyPr/>
      <a:lstStyle/>
      <a:p>
        <a:r>
          <a:rPr lang="en-GB"/>
          <a:t>Change to: “Appointed as Interim Chief Financial Officer in August  2025 to cover Emily Fyffe’s maternity leave” - to reflect the RNS</a:t>
        </a:r>
      </a:p>
    </p188:txBody>
  </p188:cm>
</p188:cmLst>
</file>

<file path=ppt/comments/modernComment_7FFFFFEF_B3AB84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1F038A-F799-4995-B3FA-5094EE9CE7D2}" authorId="{4E6E388B-1205-B1D4-9E81-8FCCCFD4FB54}" status="resolved" created="2026-06-24T08:53:08.817" complete="100000">
    <pc:sldMkLst xmlns:pc="http://schemas.microsoft.com/office/powerpoint/2013/main/command">
      <pc:docMk/>
      <pc:sldMk cId="3014362277" sldId="2147483631"/>
    </pc:sldMkLst>
    <p188:txBody>
      <a:bodyPr/>
      <a:lstStyle/>
      <a:p>
        <a:r>
          <a:rPr lang="en-GB"/>
          <a:t>Can we update this with full year data?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6-25T11:13:38.684" authorId="{2867202C-9B0A-C6BA-9267-6750C5708102}"/>
          </p223:rxn>
        </p223:reactions>
      </p:ext>
    </p188:extLst>
  </p188:cm>
</p188:cmLst>
</file>

<file path=ppt/comments/modernComment_7FFFFFF0_3FB15E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5C8031-072C-4876-B7DE-2947DD3290CE}" authorId="{C0BECBB8-B57F-440F-0F83-F1B865164763}" status="resolved" created="2025-11-21T11:05:09.03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68588765" sldId="2147483632"/>
      <ac:spMk id="27" creationId="{7C9C9842-2443-4437-B51D-85D1AB2895B3}"/>
      <ac:txMk cp="178" len="1">
        <ac:context len="208" hash="3971889938"/>
      </ac:txMk>
    </ac:txMkLst>
    <p188:pos x="1361750" y="1762203"/>
    <p188:txBody>
      <a:bodyPr/>
      <a:lstStyle/>
      <a:p>
        <a:r>
          <a:rPr lang="en-GB"/>
          <a:t>RNS refers to subscription vs license</a:t>
        </a:r>
      </a:p>
    </p188:txBody>
  </p188:cm>
  <p188:cm id="{3B7F5EA8-C5F9-4EC4-A299-50245C02012E}" authorId="{C0BECBB8-B57F-440F-0F83-F1B865164763}" created="2025-11-21T11:06:20.0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68588765" sldId="2147483632"/>
      <ac:spMk id="10" creationId="{162C52BF-FEDA-06B0-2F8C-92281E7EADBD}"/>
      <ac:txMk cp="137" len="9">
        <ac:context len="271" hash="1343129363"/>
      </ac:txMk>
    </ac:txMkLst>
    <p188:pos x="1697725" y="1208248"/>
    <p188:txBody>
      <a:bodyPr/>
      <a:lstStyle/>
      <a:p>
        <a:r>
          <a:rPr lang="en-GB"/>
          <a:t>RNS refers to ‘psychometric assessment’ vs diagnosis</a:t>
        </a:r>
      </a:p>
    </p188:txBody>
  </p188:cm>
  <p188:cm id="{84802406-063C-425D-90A6-0D7756160AB3}" authorId="{C0BECBB8-B57F-440F-0F83-F1B865164763}" status="resolved" created="2025-11-21T11:06:53.60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68588765" sldId="2147483632"/>
      <ac:spMk id="16" creationId="{A6B01DD0-95EA-3FA9-88FF-75D8B896BD8B}"/>
    </ac:deMkLst>
    <p188:txBody>
      <a:bodyPr/>
      <a:lstStyle/>
      <a:p>
        <a:r>
          <a:rPr lang="en-GB"/>
          <a:t>This needs to be consistent with the RNS wording</a:t>
        </a:r>
      </a:p>
    </p188:txBody>
  </p188:cm>
  <p188:cm id="{2785D755-0F44-4E49-BB14-922AD5B554EB}" authorId="{4E6E388B-1205-B1D4-9E81-8FCCCFD4FB54}" created="2026-06-24T08:54:49.9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68588765" sldId="2147483632"/>
      <ac:spMk id="27" creationId="{7C9C9842-2443-4437-B51D-85D1AB2895B3}"/>
      <ac:txMk cp="178" len="29">
        <ac:context len="208" hash="3971889938"/>
      </ac:txMk>
    </ac:txMkLst>
    <p188:pos x="1476918" y="1785004"/>
    <p188:txBody>
      <a:bodyPr/>
      <a:lstStyle/>
      <a:p>
        <a:r>
          <a:rPr lang="en-GB"/>
          <a:t>Update to reflect full year membership performance - revenue, bookings and nuber of memberships sold</a:t>
        </a:r>
      </a:p>
    </p188:txBody>
  </p188:cm>
  <p188:cm id="{8CFEEA2A-8B1E-4D9F-B13E-CC28C0CE487B}" authorId="{4E6E388B-1205-B1D4-9E81-8FCCCFD4FB54}" created="2026-06-24T08:55:19.4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68588765" sldId="2147483632"/>
      <ac:spMk id="7" creationId="{2CEB6C0C-3262-4F34-1352-C0C22BA936EF}"/>
      <ac:txMk cp="0" len="28">
        <ac:context len="29" hash="2290502574"/>
      </ac:txMk>
    </ac:txMkLst>
    <p188:pos x="1768976" y="266164"/>
    <p188:txBody>
      <a:bodyPr/>
      <a:lstStyle/>
      <a:p>
        <a:r>
          <a:rPr lang="en-GB"/>
          <a:t>More focus on membership shere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A578C-0CEC-4324-ABC4-AFF0AD63E0F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27B848-A4B0-4A6C-A844-F54FF86642CF}">
      <dgm:prSet phldrT="[Text]" phldr="0" custT="1"/>
      <dgm:spPr>
        <a:ln>
          <a:noFill/>
        </a:ln>
      </dgm:spPr>
      <dgm:t>
        <a:bodyPr/>
        <a:lstStyle/>
        <a:p>
          <a:r>
            <a:rPr lang="en-US" sz="1100">
              <a:solidFill>
                <a:schemeClr val="bg1"/>
              </a:solidFill>
            </a:rPr>
            <a:t>IP License / MindGym Membership</a:t>
          </a:r>
        </a:p>
        <a:p>
          <a:r>
            <a:rPr lang="en-GB" sz="1100">
              <a:solidFill>
                <a:schemeClr val="bg1"/>
              </a:solidFill>
            </a:rPr>
            <a:t>(H1 11%, H2 21%, FY26 17% (+2% vs year end target).</a:t>
          </a:r>
        </a:p>
      </dgm:t>
    </dgm:pt>
    <dgm:pt modelId="{D9F3501D-DD50-4F09-BCED-E386C21E7552}" type="parTrans" cxnId="{E4928DFF-9A81-492D-83BC-4DC8F0A5E5F4}">
      <dgm:prSet/>
      <dgm:spPr/>
      <dgm:t>
        <a:bodyPr/>
        <a:lstStyle/>
        <a:p>
          <a:endParaRPr lang="en-GB" sz="1100"/>
        </a:p>
      </dgm:t>
    </dgm:pt>
    <dgm:pt modelId="{262B5E9A-463D-402A-8FB4-A9FE38548726}" type="sibTrans" cxnId="{E4928DFF-9A81-492D-83BC-4DC8F0A5E5F4}">
      <dgm:prSet/>
      <dgm:spPr/>
      <dgm:t>
        <a:bodyPr/>
        <a:lstStyle/>
        <a:p>
          <a:endParaRPr lang="en-GB" sz="1100"/>
        </a:p>
      </dgm:t>
    </dgm:pt>
    <dgm:pt modelId="{4381ED8E-6C8D-408F-82A5-5900B1F16731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100">
              <a:solidFill>
                <a:schemeClr val="bg1"/>
              </a:solidFill>
            </a:rPr>
            <a:t>MG delivery</a:t>
          </a:r>
          <a:endParaRPr lang="en-GB" sz="1100">
            <a:solidFill>
              <a:schemeClr val="bg1"/>
            </a:solidFill>
          </a:endParaRPr>
        </a:p>
      </dgm:t>
    </dgm:pt>
    <dgm:pt modelId="{5FEB8FA8-12C8-44D5-ADFC-5E759990501C}" type="parTrans" cxnId="{1B6B855C-C197-4DD8-8715-5F98777902E9}">
      <dgm:prSet/>
      <dgm:spPr/>
      <dgm:t>
        <a:bodyPr/>
        <a:lstStyle/>
        <a:p>
          <a:endParaRPr lang="en-GB" sz="1100"/>
        </a:p>
      </dgm:t>
    </dgm:pt>
    <dgm:pt modelId="{BE7E8B5F-4444-469D-A99F-2DE6E75D6F17}" type="sibTrans" cxnId="{1B6B855C-C197-4DD8-8715-5F98777902E9}">
      <dgm:prSet/>
      <dgm:spPr/>
      <dgm:t>
        <a:bodyPr/>
        <a:lstStyle/>
        <a:p>
          <a:endParaRPr lang="en-GB" sz="1100"/>
        </a:p>
      </dgm:t>
    </dgm:pt>
    <dgm:pt modelId="{CC364DA9-A540-4F99-97EF-F7B1DCBDABA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100"/>
            <a:t>10x Diagnostics</a:t>
          </a:r>
          <a:endParaRPr lang="en-GB" sz="1100"/>
        </a:p>
      </dgm:t>
    </dgm:pt>
    <dgm:pt modelId="{0E77733E-DE20-475C-99F5-1F9DE0046EBA}" type="parTrans" cxnId="{40B3F272-8D17-44FB-8B91-94909C2C0E53}">
      <dgm:prSet/>
      <dgm:spPr/>
      <dgm:t>
        <a:bodyPr/>
        <a:lstStyle/>
        <a:p>
          <a:endParaRPr lang="en-GB" sz="1100"/>
        </a:p>
      </dgm:t>
    </dgm:pt>
    <dgm:pt modelId="{8FCEA31D-47FD-4F55-B437-C013B40512DF}" type="sibTrans" cxnId="{40B3F272-8D17-44FB-8B91-94909C2C0E53}">
      <dgm:prSet/>
      <dgm:spPr/>
      <dgm:t>
        <a:bodyPr/>
        <a:lstStyle/>
        <a:p>
          <a:endParaRPr lang="en-GB" sz="1100"/>
        </a:p>
      </dgm:t>
    </dgm:pt>
    <dgm:pt modelId="{D0A44854-FF73-40F4-AC6B-67544F080A35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100"/>
            <a:t>AI and digital </a:t>
          </a:r>
          <a:br>
            <a:rPr lang="en-US" sz="1100"/>
          </a:br>
          <a:r>
            <a:rPr lang="en-US" sz="1100"/>
            <a:t>re-enforcement</a:t>
          </a:r>
          <a:endParaRPr lang="en-GB" sz="1100"/>
        </a:p>
      </dgm:t>
    </dgm:pt>
    <dgm:pt modelId="{918A7E3C-6E16-4E5A-BC13-F67E6A426385}" type="parTrans" cxnId="{0A5317E9-C03D-47A7-88C8-5A300786B861}">
      <dgm:prSet/>
      <dgm:spPr/>
      <dgm:t>
        <a:bodyPr/>
        <a:lstStyle/>
        <a:p>
          <a:endParaRPr lang="en-GB" sz="1100"/>
        </a:p>
      </dgm:t>
    </dgm:pt>
    <dgm:pt modelId="{9C06D102-CB24-4C4E-A7EF-B1D39607BCB4}" type="sibTrans" cxnId="{0A5317E9-C03D-47A7-88C8-5A300786B861}">
      <dgm:prSet/>
      <dgm:spPr/>
      <dgm:t>
        <a:bodyPr/>
        <a:lstStyle/>
        <a:p>
          <a:endParaRPr lang="en-GB" sz="1100"/>
        </a:p>
      </dgm:t>
    </dgm:pt>
    <dgm:pt modelId="{491C6C89-ADC9-4FA9-A6B2-91375DA4C1A6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100">
              <a:solidFill>
                <a:schemeClr val="bg1"/>
              </a:solidFill>
            </a:rPr>
            <a:t>Client in-house delivery</a:t>
          </a:r>
          <a:endParaRPr lang="en-GB" sz="1100">
            <a:solidFill>
              <a:schemeClr val="bg1"/>
            </a:solidFill>
          </a:endParaRPr>
        </a:p>
      </dgm:t>
    </dgm:pt>
    <dgm:pt modelId="{723C49EE-7B94-4FED-B891-0F4E1D7A643E}" type="parTrans" cxnId="{8F61D586-8D21-4CDF-A016-717659AB7459}">
      <dgm:prSet/>
      <dgm:spPr/>
      <dgm:t>
        <a:bodyPr/>
        <a:lstStyle/>
        <a:p>
          <a:endParaRPr lang="en-GB" sz="1100"/>
        </a:p>
      </dgm:t>
    </dgm:pt>
    <dgm:pt modelId="{D6B65568-1D87-48DD-89F9-C6D1F43B2093}" type="sibTrans" cxnId="{8F61D586-8D21-4CDF-A016-717659AB7459}">
      <dgm:prSet/>
      <dgm:spPr/>
      <dgm:t>
        <a:bodyPr/>
        <a:lstStyle/>
        <a:p>
          <a:endParaRPr lang="en-GB" sz="1100"/>
        </a:p>
      </dgm:t>
    </dgm:pt>
    <dgm:pt modelId="{4BABF3C4-75E8-4A72-A27A-5D272FFED243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1100"/>
            <a:t>1:1 coaching</a:t>
          </a:r>
          <a:endParaRPr lang="en-GB" sz="1100"/>
        </a:p>
      </dgm:t>
    </dgm:pt>
    <dgm:pt modelId="{A8B04732-305C-4A77-BFA7-FCDEB6A37F06}" type="parTrans" cxnId="{32D3537D-6F5C-43C2-939E-DF50B0D3A70F}">
      <dgm:prSet/>
      <dgm:spPr/>
      <dgm:t>
        <a:bodyPr/>
        <a:lstStyle/>
        <a:p>
          <a:endParaRPr lang="en-GB" sz="1100"/>
        </a:p>
      </dgm:t>
    </dgm:pt>
    <dgm:pt modelId="{FD3E7A36-EC72-4137-AAB9-9615A3817EBA}" type="sibTrans" cxnId="{32D3537D-6F5C-43C2-939E-DF50B0D3A70F}">
      <dgm:prSet/>
      <dgm:spPr/>
      <dgm:t>
        <a:bodyPr/>
        <a:lstStyle/>
        <a:p>
          <a:endParaRPr lang="en-GB" sz="1100"/>
        </a:p>
      </dgm:t>
    </dgm:pt>
    <dgm:pt modelId="{CF7F2894-E669-4B55-9D8E-BEC181857584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sz="1100"/>
            <a:t>Solution advisory</a:t>
          </a:r>
          <a:endParaRPr lang="en-GB" sz="1100"/>
        </a:p>
      </dgm:t>
    </dgm:pt>
    <dgm:pt modelId="{24BC7E13-5ECA-48F4-AC21-190D6C335C8E}" type="parTrans" cxnId="{0B711C85-F296-4E4F-B016-03C2BB6145DC}">
      <dgm:prSet/>
      <dgm:spPr/>
      <dgm:t>
        <a:bodyPr/>
        <a:lstStyle/>
        <a:p>
          <a:endParaRPr lang="en-GB" sz="1100"/>
        </a:p>
      </dgm:t>
    </dgm:pt>
    <dgm:pt modelId="{6396A39C-E748-4B58-9FF0-2EB372BB06D1}" type="sibTrans" cxnId="{0B711C85-F296-4E4F-B016-03C2BB6145DC}">
      <dgm:prSet/>
      <dgm:spPr/>
      <dgm:t>
        <a:bodyPr/>
        <a:lstStyle/>
        <a:p>
          <a:endParaRPr lang="en-GB" sz="1100"/>
        </a:p>
      </dgm:t>
    </dgm:pt>
    <dgm:pt modelId="{20669586-9C9B-42D1-B631-8743A985225B}" type="pres">
      <dgm:prSet presAssocID="{385A578C-0CEC-4324-ABC4-AFF0AD63E0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FB34BF-14CD-4292-915D-BA680377481B}" type="pres">
      <dgm:prSet presAssocID="{D927B848-A4B0-4A6C-A844-F54FF86642CF}" presName="vertOne" presStyleCnt="0"/>
      <dgm:spPr/>
    </dgm:pt>
    <dgm:pt modelId="{C013ECF9-946D-4ECC-A30E-3D14BC3517AE}" type="pres">
      <dgm:prSet presAssocID="{D927B848-A4B0-4A6C-A844-F54FF86642CF}" presName="txOne" presStyleLbl="node0" presStyleIdx="0" presStyleCnt="1" custScaleX="99599" custLinFactNeighborX="-276">
        <dgm:presLayoutVars>
          <dgm:chPref val="3"/>
        </dgm:presLayoutVars>
      </dgm:prSet>
      <dgm:spPr/>
    </dgm:pt>
    <dgm:pt modelId="{D1E01D64-7486-45D9-8A0D-5FB4084F772C}" type="pres">
      <dgm:prSet presAssocID="{D927B848-A4B0-4A6C-A844-F54FF86642CF}" presName="parTransOne" presStyleCnt="0"/>
      <dgm:spPr/>
    </dgm:pt>
    <dgm:pt modelId="{C2B0BC25-95A2-4D14-B477-D180B6659554}" type="pres">
      <dgm:prSet presAssocID="{D927B848-A4B0-4A6C-A844-F54FF86642CF}" presName="horzOne" presStyleCnt="0"/>
      <dgm:spPr/>
    </dgm:pt>
    <dgm:pt modelId="{32A2065C-71B0-4B97-B0FD-5A74430F791C}" type="pres">
      <dgm:prSet presAssocID="{4381ED8E-6C8D-408F-82A5-5900B1F16731}" presName="vertTwo" presStyleCnt="0"/>
      <dgm:spPr/>
    </dgm:pt>
    <dgm:pt modelId="{14C7B643-D599-4AC0-805F-AEB1CD3C05CA}" type="pres">
      <dgm:prSet presAssocID="{4381ED8E-6C8D-408F-82A5-5900B1F16731}" presName="txTwo" presStyleLbl="node2" presStyleIdx="0" presStyleCnt="2" custScaleX="102290" custLinFactNeighborX="327">
        <dgm:presLayoutVars>
          <dgm:chPref val="3"/>
        </dgm:presLayoutVars>
      </dgm:prSet>
      <dgm:spPr/>
    </dgm:pt>
    <dgm:pt modelId="{B0F2483F-C14F-40EF-B87C-18CBF621B071}" type="pres">
      <dgm:prSet presAssocID="{4381ED8E-6C8D-408F-82A5-5900B1F16731}" presName="parTransTwo" presStyleCnt="0"/>
      <dgm:spPr/>
    </dgm:pt>
    <dgm:pt modelId="{5D016224-8D9F-4876-BC7F-DFC8422FAD54}" type="pres">
      <dgm:prSet presAssocID="{4381ED8E-6C8D-408F-82A5-5900B1F16731}" presName="horzTwo" presStyleCnt="0"/>
      <dgm:spPr/>
    </dgm:pt>
    <dgm:pt modelId="{B4B7B628-30F3-4FDE-B4BA-D1BEAFFDC1B9}" type="pres">
      <dgm:prSet presAssocID="{CC364DA9-A540-4F99-97EF-F7B1DCBDABA6}" presName="vertThree" presStyleCnt="0"/>
      <dgm:spPr/>
    </dgm:pt>
    <dgm:pt modelId="{68C10388-37D1-476E-90E8-C721238F5232}" type="pres">
      <dgm:prSet presAssocID="{CC364DA9-A540-4F99-97EF-F7B1DCBDABA6}" presName="txThree" presStyleLbl="node3" presStyleIdx="0" presStyleCnt="3" custLinFactNeighborX="-1715">
        <dgm:presLayoutVars>
          <dgm:chPref val="3"/>
        </dgm:presLayoutVars>
      </dgm:prSet>
      <dgm:spPr/>
    </dgm:pt>
    <dgm:pt modelId="{1C6AD5DF-589E-4F98-B545-BF435D3A2B6C}" type="pres">
      <dgm:prSet presAssocID="{CC364DA9-A540-4F99-97EF-F7B1DCBDABA6}" presName="horzThree" presStyleCnt="0"/>
      <dgm:spPr/>
    </dgm:pt>
    <dgm:pt modelId="{333A02FF-A553-4A02-AE31-0DE49CB11262}" type="pres">
      <dgm:prSet presAssocID="{8FCEA31D-47FD-4F55-B437-C013B40512DF}" presName="sibSpaceThree" presStyleCnt="0"/>
      <dgm:spPr/>
    </dgm:pt>
    <dgm:pt modelId="{E10CD89D-8B8D-4582-8C25-612C5BFB6D79}" type="pres">
      <dgm:prSet presAssocID="{D0A44854-FF73-40F4-AC6B-67544F080A35}" presName="vertThree" presStyleCnt="0"/>
      <dgm:spPr/>
    </dgm:pt>
    <dgm:pt modelId="{3FDCEF51-981E-48D8-86D0-D8DCECE7C0FA}" type="pres">
      <dgm:prSet presAssocID="{D0A44854-FF73-40F4-AC6B-67544F080A35}" presName="txThree" presStyleLbl="node3" presStyleIdx="1" presStyleCnt="3" custLinFactNeighborX="2028">
        <dgm:presLayoutVars>
          <dgm:chPref val="3"/>
        </dgm:presLayoutVars>
      </dgm:prSet>
      <dgm:spPr/>
    </dgm:pt>
    <dgm:pt modelId="{039F4524-3A06-4594-92F6-902C9830D033}" type="pres">
      <dgm:prSet presAssocID="{D0A44854-FF73-40F4-AC6B-67544F080A35}" presName="horzThree" presStyleCnt="0"/>
      <dgm:spPr/>
    </dgm:pt>
    <dgm:pt modelId="{5B11C314-D3E8-4ED4-8ABD-5D118CAE97A0}" type="pres">
      <dgm:prSet presAssocID="{BE7E8B5F-4444-469D-A99F-2DE6E75D6F17}" presName="sibSpaceTwo" presStyleCnt="0"/>
      <dgm:spPr/>
    </dgm:pt>
    <dgm:pt modelId="{C61BA2A9-DADE-4605-8DCA-64EDB5EDDAE0}" type="pres">
      <dgm:prSet presAssocID="{491C6C89-ADC9-4FA9-A6B2-91375DA4C1A6}" presName="vertTwo" presStyleCnt="0"/>
      <dgm:spPr/>
    </dgm:pt>
    <dgm:pt modelId="{441ED64F-6FD3-47A0-B22E-859A89FA7EF6}" type="pres">
      <dgm:prSet presAssocID="{491C6C89-ADC9-4FA9-A6B2-91375DA4C1A6}" presName="txTwo" presStyleLbl="node2" presStyleIdx="1" presStyleCnt="2">
        <dgm:presLayoutVars>
          <dgm:chPref val="3"/>
        </dgm:presLayoutVars>
      </dgm:prSet>
      <dgm:spPr/>
    </dgm:pt>
    <dgm:pt modelId="{3CACA7BA-70D5-4E2E-9ACA-2DD1A63BB7B6}" type="pres">
      <dgm:prSet presAssocID="{491C6C89-ADC9-4FA9-A6B2-91375DA4C1A6}" presName="parTransTwo" presStyleCnt="0"/>
      <dgm:spPr/>
    </dgm:pt>
    <dgm:pt modelId="{7813C9D7-B104-4057-868A-02724D1E2BBF}" type="pres">
      <dgm:prSet presAssocID="{491C6C89-ADC9-4FA9-A6B2-91375DA4C1A6}" presName="horzTwo" presStyleCnt="0"/>
      <dgm:spPr/>
    </dgm:pt>
    <dgm:pt modelId="{54909118-B487-4EE4-9DE6-9C4D0C3817F5}" type="pres">
      <dgm:prSet presAssocID="{4BABF3C4-75E8-4A72-A27A-5D272FFED243}" presName="vertThree" presStyleCnt="0"/>
      <dgm:spPr/>
    </dgm:pt>
    <dgm:pt modelId="{BD7EC256-4827-4BCD-931F-E99FD1F41AD2}" type="pres">
      <dgm:prSet presAssocID="{4BABF3C4-75E8-4A72-A27A-5D272FFED243}" presName="txThree" presStyleLbl="node3" presStyleIdx="2" presStyleCnt="3">
        <dgm:presLayoutVars>
          <dgm:chPref val="3"/>
        </dgm:presLayoutVars>
      </dgm:prSet>
      <dgm:spPr/>
    </dgm:pt>
    <dgm:pt modelId="{00E8F761-741C-4968-8F19-C6815EF4F135}" type="pres">
      <dgm:prSet presAssocID="{4BABF3C4-75E8-4A72-A27A-5D272FFED243}" presName="parTransThree" presStyleCnt="0"/>
      <dgm:spPr/>
    </dgm:pt>
    <dgm:pt modelId="{CB81119A-A43D-4AC1-9A70-1CF048E02F37}" type="pres">
      <dgm:prSet presAssocID="{4BABF3C4-75E8-4A72-A27A-5D272FFED243}" presName="horzThree" presStyleCnt="0"/>
      <dgm:spPr/>
    </dgm:pt>
    <dgm:pt modelId="{C660F665-B62D-4CD0-BF20-03E825C0C4E4}" type="pres">
      <dgm:prSet presAssocID="{CF7F2894-E669-4B55-9D8E-BEC181857584}" presName="vertFour" presStyleCnt="0">
        <dgm:presLayoutVars>
          <dgm:chPref val="3"/>
        </dgm:presLayoutVars>
      </dgm:prSet>
      <dgm:spPr/>
    </dgm:pt>
    <dgm:pt modelId="{9DEE4694-23B6-4212-9259-F192B184C621}" type="pres">
      <dgm:prSet presAssocID="{CF7F2894-E669-4B55-9D8E-BEC181857584}" presName="txFour" presStyleLbl="node4" presStyleIdx="0" presStyleCnt="1">
        <dgm:presLayoutVars>
          <dgm:chPref val="3"/>
        </dgm:presLayoutVars>
      </dgm:prSet>
      <dgm:spPr/>
    </dgm:pt>
    <dgm:pt modelId="{C51F2EF7-8852-4804-8C24-6808F90E8271}" type="pres">
      <dgm:prSet presAssocID="{CF7F2894-E669-4B55-9D8E-BEC181857584}" presName="horzFour" presStyleCnt="0"/>
      <dgm:spPr/>
    </dgm:pt>
  </dgm:ptLst>
  <dgm:cxnLst>
    <dgm:cxn modelId="{D4C81F3B-8F1D-4D0F-8C08-50CA64068D52}" type="presOf" srcId="{D0A44854-FF73-40F4-AC6B-67544F080A35}" destId="{3FDCEF51-981E-48D8-86D0-D8DCECE7C0FA}" srcOrd="0" destOrd="0" presId="urn:microsoft.com/office/officeart/2005/8/layout/architecture"/>
    <dgm:cxn modelId="{19C8B33B-29DB-4925-882E-C5373AD121C4}" type="presOf" srcId="{491C6C89-ADC9-4FA9-A6B2-91375DA4C1A6}" destId="{441ED64F-6FD3-47A0-B22E-859A89FA7EF6}" srcOrd="0" destOrd="0" presId="urn:microsoft.com/office/officeart/2005/8/layout/architecture"/>
    <dgm:cxn modelId="{1B6B855C-C197-4DD8-8715-5F98777902E9}" srcId="{D927B848-A4B0-4A6C-A844-F54FF86642CF}" destId="{4381ED8E-6C8D-408F-82A5-5900B1F16731}" srcOrd="0" destOrd="0" parTransId="{5FEB8FA8-12C8-44D5-ADFC-5E759990501C}" sibTransId="{BE7E8B5F-4444-469D-A99F-2DE6E75D6F17}"/>
    <dgm:cxn modelId="{D354446B-B00F-4235-BBA4-E8BA623C2D9F}" type="presOf" srcId="{D927B848-A4B0-4A6C-A844-F54FF86642CF}" destId="{C013ECF9-946D-4ECC-A30E-3D14BC3517AE}" srcOrd="0" destOrd="0" presId="urn:microsoft.com/office/officeart/2005/8/layout/architecture"/>
    <dgm:cxn modelId="{40B3F272-8D17-44FB-8B91-94909C2C0E53}" srcId="{4381ED8E-6C8D-408F-82A5-5900B1F16731}" destId="{CC364DA9-A540-4F99-97EF-F7B1DCBDABA6}" srcOrd="0" destOrd="0" parTransId="{0E77733E-DE20-475C-99F5-1F9DE0046EBA}" sibTransId="{8FCEA31D-47FD-4F55-B437-C013B40512DF}"/>
    <dgm:cxn modelId="{86FB5E79-5574-4FDA-841F-F2BCB71F2953}" type="presOf" srcId="{CF7F2894-E669-4B55-9D8E-BEC181857584}" destId="{9DEE4694-23B6-4212-9259-F192B184C621}" srcOrd="0" destOrd="0" presId="urn:microsoft.com/office/officeart/2005/8/layout/architecture"/>
    <dgm:cxn modelId="{32D3537D-6F5C-43C2-939E-DF50B0D3A70F}" srcId="{491C6C89-ADC9-4FA9-A6B2-91375DA4C1A6}" destId="{4BABF3C4-75E8-4A72-A27A-5D272FFED243}" srcOrd="0" destOrd="0" parTransId="{A8B04732-305C-4A77-BFA7-FCDEB6A37F06}" sibTransId="{FD3E7A36-EC72-4137-AAB9-9615A3817EBA}"/>
    <dgm:cxn modelId="{0B711C85-F296-4E4F-B016-03C2BB6145DC}" srcId="{4BABF3C4-75E8-4A72-A27A-5D272FFED243}" destId="{CF7F2894-E669-4B55-9D8E-BEC181857584}" srcOrd="0" destOrd="0" parTransId="{24BC7E13-5ECA-48F4-AC21-190D6C335C8E}" sibTransId="{6396A39C-E748-4B58-9FF0-2EB372BB06D1}"/>
    <dgm:cxn modelId="{8F61D586-8D21-4CDF-A016-717659AB7459}" srcId="{D927B848-A4B0-4A6C-A844-F54FF86642CF}" destId="{491C6C89-ADC9-4FA9-A6B2-91375DA4C1A6}" srcOrd="1" destOrd="0" parTransId="{723C49EE-7B94-4FED-B891-0F4E1D7A643E}" sibTransId="{D6B65568-1D87-48DD-89F9-C6D1F43B2093}"/>
    <dgm:cxn modelId="{7C3A70B3-5161-4491-B530-603DE5EEA3A5}" type="presOf" srcId="{385A578C-0CEC-4324-ABC4-AFF0AD63E0F1}" destId="{20669586-9C9B-42D1-B631-8743A985225B}" srcOrd="0" destOrd="0" presId="urn:microsoft.com/office/officeart/2005/8/layout/architecture"/>
    <dgm:cxn modelId="{5ACF5EC2-6692-4360-8D5C-D96B1D56D380}" type="presOf" srcId="{4BABF3C4-75E8-4A72-A27A-5D272FFED243}" destId="{BD7EC256-4827-4BCD-931F-E99FD1F41AD2}" srcOrd="0" destOrd="0" presId="urn:microsoft.com/office/officeart/2005/8/layout/architecture"/>
    <dgm:cxn modelId="{620803D3-1D34-4995-B0EF-12A1A1741E0A}" type="presOf" srcId="{4381ED8E-6C8D-408F-82A5-5900B1F16731}" destId="{14C7B643-D599-4AC0-805F-AEB1CD3C05CA}" srcOrd="0" destOrd="0" presId="urn:microsoft.com/office/officeart/2005/8/layout/architecture"/>
    <dgm:cxn modelId="{3373EADF-A67B-4033-B495-97EC2F6C99DC}" type="presOf" srcId="{CC364DA9-A540-4F99-97EF-F7B1DCBDABA6}" destId="{68C10388-37D1-476E-90E8-C721238F5232}" srcOrd="0" destOrd="0" presId="urn:microsoft.com/office/officeart/2005/8/layout/architecture"/>
    <dgm:cxn modelId="{0A5317E9-C03D-47A7-88C8-5A300786B861}" srcId="{4381ED8E-6C8D-408F-82A5-5900B1F16731}" destId="{D0A44854-FF73-40F4-AC6B-67544F080A35}" srcOrd="1" destOrd="0" parTransId="{918A7E3C-6E16-4E5A-BC13-F67E6A426385}" sibTransId="{9C06D102-CB24-4C4E-A7EF-B1D39607BCB4}"/>
    <dgm:cxn modelId="{E4928DFF-9A81-492D-83BC-4DC8F0A5E5F4}" srcId="{385A578C-0CEC-4324-ABC4-AFF0AD63E0F1}" destId="{D927B848-A4B0-4A6C-A844-F54FF86642CF}" srcOrd="0" destOrd="0" parTransId="{D9F3501D-DD50-4F09-BCED-E386C21E7552}" sibTransId="{262B5E9A-463D-402A-8FB4-A9FE38548726}"/>
    <dgm:cxn modelId="{8CA4DB97-A05E-471A-83B6-A734F475858A}" type="presParOf" srcId="{20669586-9C9B-42D1-B631-8743A985225B}" destId="{01FB34BF-14CD-4292-915D-BA680377481B}" srcOrd="0" destOrd="0" presId="urn:microsoft.com/office/officeart/2005/8/layout/architecture"/>
    <dgm:cxn modelId="{3220504D-857C-4DFF-B1A4-F352DD4C6E7D}" type="presParOf" srcId="{01FB34BF-14CD-4292-915D-BA680377481B}" destId="{C013ECF9-946D-4ECC-A30E-3D14BC3517AE}" srcOrd="0" destOrd="0" presId="urn:microsoft.com/office/officeart/2005/8/layout/architecture"/>
    <dgm:cxn modelId="{1C76A299-66D3-4F9A-93BD-FC8BB98EEAEB}" type="presParOf" srcId="{01FB34BF-14CD-4292-915D-BA680377481B}" destId="{D1E01D64-7486-45D9-8A0D-5FB4084F772C}" srcOrd="1" destOrd="0" presId="urn:microsoft.com/office/officeart/2005/8/layout/architecture"/>
    <dgm:cxn modelId="{412ED57A-15CE-49DB-AAFA-5B8C0621FB17}" type="presParOf" srcId="{01FB34BF-14CD-4292-915D-BA680377481B}" destId="{C2B0BC25-95A2-4D14-B477-D180B6659554}" srcOrd="2" destOrd="0" presId="urn:microsoft.com/office/officeart/2005/8/layout/architecture"/>
    <dgm:cxn modelId="{492FB61C-99EF-4DF6-8D94-74CB2EE60226}" type="presParOf" srcId="{C2B0BC25-95A2-4D14-B477-D180B6659554}" destId="{32A2065C-71B0-4B97-B0FD-5A74430F791C}" srcOrd="0" destOrd="0" presId="urn:microsoft.com/office/officeart/2005/8/layout/architecture"/>
    <dgm:cxn modelId="{34BC36EB-AB41-4674-8BA1-B600CD0190DD}" type="presParOf" srcId="{32A2065C-71B0-4B97-B0FD-5A74430F791C}" destId="{14C7B643-D599-4AC0-805F-AEB1CD3C05CA}" srcOrd="0" destOrd="0" presId="urn:microsoft.com/office/officeart/2005/8/layout/architecture"/>
    <dgm:cxn modelId="{69936DC4-413B-44DC-B24A-E43F9EDCCA85}" type="presParOf" srcId="{32A2065C-71B0-4B97-B0FD-5A74430F791C}" destId="{B0F2483F-C14F-40EF-B87C-18CBF621B071}" srcOrd="1" destOrd="0" presId="urn:microsoft.com/office/officeart/2005/8/layout/architecture"/>
    <dgm:cxn modelId="{E7F07FDD-4CC5-4F19-92F3-06D8FAA97953}" type="presParOf" srcId="{32A2065C-71B0-4B97-B0FD-5A74430F791C}" destId="{5D016224-8D9F-4876-BC7F-DFC8422FAD54}" srcOrd="2" destOrd="0" presId="urn:microsoft.com/office/officeart/2005/8/layout/architecture"/>
    <dgm:cxn modelId="{86144F65-664D-4FA5-ACAA-9E5014C0D505}" type="presParOf" srcId="{5D016224-8D9F-4876-BC7F-DFC8422FAD54}" destId="{B4B7B628-30F3-4FDE-B4BA-D1BEAFFDC1B9}" srcOrd="0" destOrd="0" presId="urn:microsoft.com/office/officeart/2005/8/layout/architecture"/>
    <dgm:cxn modelId="{73488ABD-811D-4521-BCE7-D2CAEAE550A5}" type="presParOf" srcId="{B4B7B628-30F3-4FDE-B4BA-D1BEAFFDC1B9}" destId="{68C10388-37D1-476E-90E8-C721238F5232}" srcOrd="0" destOrd="0" presId="urn:microsoft.com/office/officeart/2005/8/layout/architecture"/>
    <dgm:cxn modelId="{B2EBB87A-17C0-49C6-8E48-D6DD4588DFE5}" type="presParOf" srcId="{B4B7B628-30F3-4FDE-B4BA-D1BEAFFDC1B9}" destId="{1C6AD5DF-589E-4F98-B545-BF435D3A2B6C}" srcOrd="1" destOrd="0" presId="urn:microsoft.com/office/officeart/2005/8/layout/architecture"/>
    <dgm:cxn modelId="{A654B9CE-E240-4DCE-B957-34A6315ECEC6}" type="presParOf" srcId="{5D016224-8D9F-4876-BC7F-DFC8422FAD54}" destId="{333A02FF-A553-4A02-AE31-0DE49CB11262}" srcOrd="1" destOrd="0" presId="urn:microsoft.com/office/officeart/2005/8/layout/architecture"/>
    <dgm:cxn modelId="{128023D2-4CFA-4D36-B4E1-42C4214B9BB8}" type="presParOf" srcId="{5D016224-8D9F-4876-BC7F-DFC8422FAD54}" destId="{E10CD89D-8B8D-4582-8C25-612C5BFB6D79}" srcOrd="2" destOrd="0" presId="urn:microsoft.com/office/officeart/2005/8/layout/architecture"/>
    <dgm:cxn modelId="{AAD7320A-935C-43F8-A25B-2F45AFB95F81}" type="presParOf" srcId="{E10CD89D-8B8D-4582-8C25-612C5BFB6D79}" destId="{3FDCEF51-981E-48D8-86D0-D8DCECE7C0FA}" srcOrd="0" destOrd="0" presId="urn:microsoft.com/office/officeart/2005/8/layout/architecture"/>
    <dgm:cxn modelId="{5301BD03-B0A1-4D0E-87BE-42A600CAEDA2}" type="presParOf" srcId="{E10CD89D-8B8D-4582-8C25-612C5BFB6D79}" destId="{039F4524-3A06-4594-92F6-902C9830D033}" srcOrd="1" destOrd="0" presId="urn:microsoft.com/office/officeart/2005/8/layout/architecture"/>
    <dgm:cxn modelId="{D0383AAC-3FAE-4938-879B-FBB208B83B0B}" type="presParOf" srcId="{C2B0BC25-95A2-4D14-B477-D180B6659554}" destId="{5B11C314-D3E8-4ED4-8ABD-5D118CAE97A0}" srcOrd="1" destOrd="0" presId="urn:microsoft.com/office/officeart/2005/8/layout/architecture"/>
    <dgm:cxn modelId="{6EF3A6AC-AC17-46F6-BF2F-509CC092A752}" type="presParOf" srcId="{C2B0BC25-95A2-4D14-B477-D180B6659554}" destId="{C61BA2A9-DADE-4605-8DCA-64EDB5EDDAE0}" srcOrd="2" destOrd="0" presId="urn:microsoft.com/office/officeart/2005/8/layout/architecture"/>
    <dgm:cxn modelId="{C0ED6197-7869-499F-887E-A73C61AB04E0}" type="presParOf" srcId="{C61BA2A9-DADE-4605-8DCA-64EDB5EDDAE0}" destId="{441ED64F-6FD3-47A0-B22E-859A89FA7EF6}" srcOrd="0" destOrd="0" presId="urn:microsoft.com/office/officeart/2005/8/layout/architecture"/>
    <dgm:cxn modelId="{1E118A39-7D69-4C2E-916C-08492338F466}" type="presParOf" srcId="{C61BA2A9-DADE-4605-8DCA-64EDB5EDDAE0}" destId="{3CACA7BA-70D5-4E2E-9ACA-2DD1A63BB7B6}" srcOrd="1" destOrd="0" presId="urn:microsoft.com/office/officeart/2005/8/layout/architecture"/>
    <dgm:cxn modelId="{F8D606FD-761D-442E-A77E-68904EED29B6}" type="presParOf" srcId="{C61BA2A9-DADE-4605-8DCA-64EDB5EDDAE0}" destId="{7813C9D7-B104-4057-868A-02724D1E2BBF}" srcOrd="2" destOrd="0" presId="urn:microsoft.com/office/officeart/2005/8/layout/architecture"/>
    <dgm:cxn modelId="{8BB16FE5-DE63-44EA-8641-08DE8AC5DD09}" type="presParOf" srcId="{7813C9D7-B104-4057-868A-02724D1E2BBF}" destId="{54909118-B487-4EE4-9DE6-9C4D0C3817F5}" srcOrd="0" destOrd="0" presId="urn:microsoft.com/office/officeart/2005/8/layout/architecture"/>
    <dgm:cxn modelId="{B7A563B8-11F5-41DB-A123-E080D02555B4}" type="presParOf" srcId="{54909118-B487-4EE4-9DE6-9C4D0C3817F5}" destId="{BD7EC256-4827-4BCD-931F-E99FD1F41AD2}" srcOrd="0" destOrd="0" presId="urn:microsoft.com/office/officeart/2005/8/layout/architecture"/>
    <dgm:cxn modelId="{BC4D6EAE-EABD-4133-91FE-C5BE99B0DCD0}" type="presParOf" srcId="{54909118-B487-4EE4-9DE6-9C4D0C3817F5}" destId="{00E8F761-741C-4968-8F19-C6815EF4F135}" srcOrd="1" destOrd="0" presId="urn:microsoft.com/office/officeart/2005/8/layout/architecture"/>
    <dgm:cxn modelId="{359447B3-52CE-4C82-8B43-C3F2FFD78BED}" type="presParOf" srcId="{54909118-B487-4EE4-9DE6-9C4D0C3817F5}" destId="{CB81119A-A43D-4AC1-9A70-1CF048E02F37}" srcOrd="2" destOrd="0" presId="urn:microsoft.com/office/officeart/2005/8/layout/architecture"/>
    <dgm:cxn modelId="{A4BB5350-80DA-4827-BDC9-761058853F16}" type="presParOf" srcId="{CB81119A-A43D-4AC1-9A70-1CF048E02F37}" destId="{C660F665-B62D-4CD0-BF20-03E825C0C4E4}" srcOrd="0" destOrd="0" presId="urn:microsoft.com/office/officeart/2005/8/layout/architecture"/>
    <dgm:cxn modelId="{6B4E000B-E93C-4BC2-87D1-313496E47D3F}" type="presParOf" srcId="{C660F665-B62D-4CD0-BF20-03E825C0C4E4}" destId="{9DEE4694-23B6-4212-9259-F192B184C621}" srcOrd="0" destOrd="0" presId="urn:microsoft.com/office/officeart/2005/8/layout/architecture"/>
    <dgm:cxn modelId="{D5884DA9-D0E5-4AD8-9D0F-511AA7B9D430}" type="presParOf" srcId="{C660F665-B62D-4CD0-BF20-03E825C0C4E4}" destId="{C51F2EF7-8852-4804-8C24-6808F90E827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3ECF9-946D-4ECC-A30E-3D14BC3517AE}">
      <dsp:nvSpPr>
        <dsp:cNvPr id="0" name=""/>
        <dsp:cNvSpPr/>
      </dsp:nvSpPr>
      <dsp:spPr>
        <a:xfrm>
          <a:off x="0" y="2379451"/>
          <a:ext cx="4683895" cy="730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bg1"/>
              </a:solidFill>
            </a:rPr>
            <a:t>IP License / MindGym Membership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bg1"/>
              </a:solidFill>
            </a:rPr>
            <a:t>(H1 11%, H2 21%, FY26 17% (+2% vs year end target).</a:t>
          </a:r>
        </a:p>
      </dsp:txBody>
      <dsp:txXfrm>
        <a:off x="21406" y="2400857"/>
        <a:ext cx="4641083" cy="688035"/>
      </dsp:txXfrm>
    </dsp:sp>
    <dsp:sp modelId="{14C7B643-D599-4AC0-805F-AEB1CD3C05CA}">
      <dsp:nvSpPr>
        <dsp:cNvPr id="0" name=""/>
        <dsp:cNvSpPr/>
      </dsp:nvSpPr>
      <dsp:spPr>
        <a:xfrm>
          <a:off x="12627" y="1586800"/>
          <a:ext cx="3089975" cy="73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bg1"/>
              </a:solidFill>
            </a:rPr>
            <a:t>MG delivery</a:t>
          </a:r>
          <a:endParaRPr lang="en-GB" sz="1100" kern="1200">
            <a:solidFill>
              <a:schemeClr val="bg1"/>
            </a:solidFill>
          </a:endParaRPr>
        </a:p>
      </dsp:txBody>
      <dsp:txXfrm>
        <a:off x="34033" y="1608206"/>
        <a:ext cx="3047163" cy="688035"/>
      </dsp:txXfrm>
    </dsp:sp>
    <dsp:sp modelId="{68C10388-37D1-476E-90E8-C721238F5232}">
      <dsp:nvSpPr>
        <dsp:cNvPr id="0" name=""/>
        <dsp:cNvSpPr/>
      </dsp:nvSpPr>
      <dsp:spPr>
        <a:xfrm>
          <a:off x="11967" y="794149"/>
          <a:ext cx="1479333" cy="73084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10x Diagnostics</a:t>
          </a:r>
          <a:endParaRPr lang="en-GB" sz="1100" kern="1200"/>
        </a:p>
      </dsp:txBody>
      <dsp:txXfrm>
        <a:off x="33373" y="815555"/>
        <a:ext cx="1436521" cy="688035"/>
      </dsp:txXfrm>
    </dsp:sp>
    <dsp:sp modelId="{3FDCEF51-981E-48D8-86D0-D8DCECE7C0FA}">
      <dsp:nvSpPr>
        <dsp:cNvPr id="0" name=""/>
        <dsp:cNvSpPr/>
      </dsp:nvSpPr>
      <dsp:spPr>
        <a:xfrm>
          <a:off x="1608804" y="794149"/>
          <a:ext cx="1479333" cy="73084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AI and digital </a:t>
          </a:r>
          <a:br>
            <a:rPr lang="en-US" sz="1100" kern="1200"/>
          </a:br>
          <a:r>
            <a:rPr lang="en-US" sz="1100" kern="1200"/>
            <a:t>re-enforcement</a:t>
          </a:r>
          <a:endParaRPr lang="en-GB" sz="1100" kern="1200"/>
        </a:p>
      </dsp:txBody>
      <dsp:txXfrm>
        <a:off x="1630210" y="815555"/>
        <a:ext cx="1436521" cy="688035"/>
      </dsp:txXfrm>
    </dsp:sp>
    <dsp:sp modelId="{441ED64F-6FD3-47A0-B22E-859A89FA7EF6}">
      <dsp:nvSpPr>
        <dsp:cNvPr id="0" name=""/>
        <dsp:cNvSpPr/>
      </dsp:nvSpPr>
      <dsp:spPr>
        <a:xfrm>
          <a:off x="3216989" y="1586800"/>
          <a:ext cx="1479333" cy="73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bg1"/>
              </a:solidFill>
            </a:rPr>
            <a:t>Client in-house delivery</a:t>
          </a:r>
          <a:endParaRPr lang="en-GB" sz="1100" kern="1200">
            <a:solidFill>
              <a:schemeClr val="bg1"/>
            </a:solidFill>
          </a:endParaRPr>
        </a:p>
      </dsp:txBody>
      <dsp:txXfrm>
        <a:off x="3238395" y="1608206"/>
        <a:ext cx="1436521" cy="688035"/>
      </dsp:txXfrm>
    </dsp:sp>
    <dsp:sp modelId="{BD7EC256-4827-4BCD-931F-E99FD1F41AD2}">
      <dsp:nvSpPr>
        <dsp:cNvPr id="0" name=""/>
        <dsp:cNvSpPr/>
      </dsp:nvSpPr>
      <dsp:spPr>
        <a:xfrm>
          <a:off x="3216989" y="794149"/>
          <a:ext cx="1479333" cy="73084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1:1 coaching</a:t>
          </a:r>
          <a:endParaRPr lang="en-GB" sz="1100" kern="1200"/>
        </a:p>
      </dsp:txBody>
      <dsp:txXfrm>
        <a:off x="3238395" y="815555"/>
        <a:ext cx="1436521" cy="688035"/>
      </dsp:txXfrm>
    </dsp:sp>
    <dsp:sp modelId="{9DEE4694-23B6-4212-9259-F192B184C621}">
      <dsp:nvSpPr>
        <dsp:cNvPr id="0" name=""/>
        <dsp:cNvSpPr/>
      </dsp:nvSpPr>
      <dsp:spPr>
        <a:xfrm>
          <a:off x="3216989" y="1499"/>
          <a:ext cx="1479333" cy="73084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Solution advisory</a:t>
          </a:r>
          <a:endParaRPr lang="en-GB" sz="1100" kern="1200"/>
        </a:p>
      </dsp:txBody>
      <dsp:txXfrm>
        <a:off x="3238395" y="22905"/>
        <a:ext cx="1436521" cy="68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8056"/>
          </a:xfrm>
          <a:prstGeom prst="rect">
            <a:avLst/>
          </a:prstGeom>
        </p:spPr>
        <p:txBody>
          <a:bodyPr vert="horz" lIns="94841" tIns="47421" rIns="94841" bIns="47421" rtlCol="0"/>
          <a:lstStyle>
            <a:lvl1pPr algn="l">
              <a:defRPr sz="11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8056"/>
          </a:xfrm>
          <a:prstGeom prst="rect">
            <a:avLst/>
          </a:prstGeom>
        </p:spPr>
        <p:txBody>
          <a:bodyPr vert="horz" lIns="94841" tIns="47421" rIns="94841" bIns="47421" rtlCol="0"/>
          <a:lstStyle>
            <a:lvl1pPr algn="r">
              <a:defRPr sz="1100" b="0" i="0">
                <a:latin typeface="Arial" panose="020B0604020202020204" pitchFamily="34" charset="0"/>
              </a:defRPr>
            </a:lvl1pPr>
          </a:lstStyle>
          <a:p>
            <a:fld id="{1DA8BBEA-9A20-7745-9225-C0D85F0E6B9B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1" tIns="47421" rIns="94841" bIns="474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4841" tIns="47421" rIns="94841" bIns="4742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889938" cy="498055"/>
          </a:xfrm>
          <a:prstGeom prst="rect">
            <a:avLst/>
          </a:prstGeom>
        </p:spPr>
        <p:txBody>
          <a:bodyPr vert="horz" lIns="94841" tIns="47421" rIns="94841" bIns="47421" rtlCol="0" anchor="b"/>
          <a:lstStyle>
            <a:lvl1pPr algn="l">
              <a:defRPr sz="11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28586"/>
            <a:ext cx="2889938" cy="498055"/>
          </a:xfrm>
          <a:prstGeom prst="rect">
            <a:avLst/>
          </a:prstGeom>
        </p:spPr>
        <p:txBody>
          <a:bodyPr vert="horz" lIns="94841" tIns="47421" rIns="94841" bIns="47421" rtlCol="0" anchor="b"/>
          <a:lstStyle>
            <a:lvl1pPr algn="r">
              <a:defRPr sz="1100" b="0" i="0">
                <a:latin typeface="Arial" panose="020B0604020202020204" pitchFamily="34" charset="0"/>
              </a:defRPr>
            </a:lvl1pPr>
          </a:lstStyle>
          <a:p>
            <a:fld id="{7CAF3119-588B-CB4B-A166-7070F9682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8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62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780" algn="l" defTabSz="685562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562" algn="l" defTabSz="685562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340" algn="l" defTabSz="685562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121" algn="l" defTabSz="685562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3901" algn="l" defTabSz="6855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82" algn="l" defTabSz="6855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60" algn="l" defTabSz="6855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240" algn="l" defTabSz="68556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F3119-588B-CB4B-A166-7070F9682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F3119-588B-CB4B-A166-7070F9682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6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5D70C-5710-454D-BBAE-8152E6EDF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99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3119-588B-CB4B-A166-7070F9682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2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94100-9ECF-E09D-E73C-20DAAF47F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D8340-43AC-A49E-C648-78FF4E7A2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54EC1-5137-4627-EBAE-058CA2713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247D-6B9F-05D6-4380-2C6499379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F3119-588B-CB4B-A166-7070F9682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F3119-588B-CB4B-A166-7070F9682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43F3B-08E7-5E2A-F61C-6B813D49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78A7C-313C-5048-D0E7-C5428824C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338E1-8B1A-03E8-AA27-DC8AD85FC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Voice note – Encouraging early response to subscription packages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52221-5E0A-5B27-17C9-6B1456739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2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3119-588B-CB4B-A166-7070F9682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12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7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F3119-588B-CB4B-A166-7070F9682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1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4900-6481-12E9-C786-F9AA118DB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F770AB-A175-7550-1465-3409EBA5B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4330B-9E15-DF30-99A3-1289CA04A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Voice note – operational efficiencies include tight vendor management including £0.6m of annualised savings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C9D9C-5A8A-924D-21B0-944B4E03F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12847">
              <a:defRPr/>
            </a:pPr>
            <a:fld id="{7CAF3119-588B-CB4B-A166-7070F9682F7E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defTabSz="712847">
                <a:defRPr/>
              </a:pPr>
              <a:t>5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7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94100-9ECF-E09D-E73C-20DAAF47F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D8340-43AC-A49E-C648-78FF4E7A2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54EC1-5137-4627-EBAE-058CA2713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247D-6B9F-05D6-4380-2C6499379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3119-588B-CB4B-A166-7070F9682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2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417D6-AD95-AF35-46FA-8A75DCDEF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D0B8B-9EB3-8EBD-4D82-AF4DA42F2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56A31-2EB8-4781-DC15-DE0B8D346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2744">
              <a:defRPr/>
            </a:pPr>
            <a:r>
              <a:rPr lang="en-GB">
                <a:highlight>
                  <a:srgbClr val="FFFF00"/>
                </a:highlight>
              </a:rPr>
              <a:t>AI adoption employees need to employ critical and analytical thinking and emotional intelligence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AFC14-0622-2593-561F-C0A0DF5F1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F3119-588B-CB4B-A166-7070F9682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94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38D3-8FF2-7BEC-DF79-DFEA326C6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0EA27-053E-7C3E-4583-7422DE18C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0E2C1-9747-D701-F844-432838C74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E9CAC-F296-A8AE-6D53-39216E339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29ED5-E9ED-964C-9461-03871E5528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63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B1F65-2D5A-D6DC-7C02-7C22B7DEA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C84CD-DBCA-A980-F6BE-A73BEEC07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B7ECF-7003-D9A1-4743-8DD8F1781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Voice over comment to Christoffer – use ‘client’ not ‘logo’ more familiar language to the market.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BF126-5452-698E-30E5-9B7563B89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F3119-588B-CB4B-A166-7070F9682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0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0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0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97D0665-04B2-A141-9695-FAEFAEFB5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" y="0"/>
            <a:ext cx="914325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8E392-1FF7-BD46-B287-84C35C50BA83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5E98ED98-E102-FD42-8B37-188B9C49D7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"/>
            <a:ext cx="5200650" cy="4695963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85F90E10-00FE-794F-A688-584A56DA8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Move this subline up if </a:t>
            </a:r>
            <a:br>
              <a:rPr lang="en-GB" noProof="0"/>
            </a:br>
            <a:r>
              <a:rPr lang="en-GB" noProof="0"/>
              <a:t>main title is on one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74F37-61D9-A948-BFF6-88DF11B07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06B05D-A494-3DBA-00F5-070F1B452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This is the main title of the deck</a:t>
            </a:r>
          </a:p>
        </p:txBody>
      </p:sp>
    </p:spTree>
    <p:extLst>
      <p:ext uri="{BB962C8B-B14F-4D97-AF65-F5344CB8AC3E}">
        <p14:creationId xmlns:p14="http://schemas.microsoft.com/office/powerpoint/2010/main" val="92266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90D2C6FB-D9AB-A44C-A02F-24B825ED0EB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976" t="12590" r="16799"/>
          <a:stretch/>
        </p:blipFill>
        <p:spPr>
          <a:xfrm>
            <a:off x="6162195" y="1"/>
            <a:ext cx="2923082" cy="4348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1D3A1-3CB3-B04D-8816-AD83474E4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802" y="4503861"/>
            <a:ext cx="1516664" cy="238980"/>
          </a:xfrm>
          <a:prstGeom prst="rect">
            <a:avLst/>
          </a:prstGeom>
        </p:spPr>
      </p:pic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16FAD23-658A-3A4D-9E70-A530D34E3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F2FB51-7EFC-5B68-A030-2BD63D050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98C51-EB3B-C1F7-DB34-222F173B6638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1845806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0B3B0D26-C2B6-3D62-813B-8FCD4E178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65" r="23478"/>
          <a:stretch/>
        </p:blipFill>
        <p:spPr>
          <a:xfrm>
            <a:off x="4437065" y="0"/>
            <a:ext cx="4706937" cy="451643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938C366-8067-7751-1737-92D08925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30E813-C3B0-F19F-6493-BF5287DEC4CF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6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2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EA7EB4AF-AC89-B756-85E6-CE12BE6F5A84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1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0B101532-23A8-3F50-7E2F-4EB2D509EC25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FB49A64D-486F-3EA5-BDC5-C27308234D4B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C7C5ABF-9491-3FEC-31A7-D4E8E8FE80C8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56CEC990-FC6B-ED6D-723D-DC766B268BCC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97EF13AA-7538-E758-6279-A3A9E57F221D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B0622C9A-8CD6-19F6-FED6-D18C97A635AF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4392675A-6E30-0BCE-C772-E3EBF24D747E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A1DFED4F-29EB-0922-B7F3-6E38D31FCC64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</p:grpSp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572003" y="-941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302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B91E2965-BFA3-ED77-BD5E-20B03E078081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1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9E511E0F-2EBC-B74C-33CE-3B0B653358CF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DF880D2F-29F7-62A2-7B27-918D739D328E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8B08F187-26E9-C6A9-D15B-3532A69E09C5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A94E10E4-BCCC-0BDA-1EFE-68E448EE9260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E815DCBB-7ABE-0396-8F95-8C3A42F60351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855B3EB2-07FF-26EF-3A84-3D785AB33DC2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716EC434-42F9-34CA-E5A7-6395F812C1E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52B33DEB-65D9-6055-9928-8B8851B08133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</p:grpSp>
      <p:sp>
        <p:nvSpPr>
          <p:cNvPr id="9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799" y="1707623"/>
            <a:ext cx="4761173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327968" y="0"/>
            <a:ext cx="2816032" cy="464748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4761172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727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AB8FDC02-4B40-03D7-8715-609F4884626C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1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1571D461-A8EE-C784-2458-8C13C8035ED9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5BDDA833-2A1B-EB4D-D107-645800EB7039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E396CAD-CB7C-2B8E-DA24-0493C9DFEF28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07F76B31-3D13-0D88-CA7E-A1B3C3094B54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7A0EC0F9-F161-C7CD-6DD8-37D77A4C42BB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CBC667B5-A687-981D-EBC0-96FDFCDCA0CE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A1B635CB-E6C9-32D2-C603-E137F4E09E5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7214C14-459D-4DB5-BD62-4A3DBE017EDC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68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A1253B09-B50F-BC1A-6433-AA3E745D0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6" t="4403" r="6144"/>
          <a:stretch/>
        </p:blipFill>
        <p:spPr>
          <a:xfrm>
            <a:off x="6578600" y="0"/>
            <a:ext cx="2565400" cy="4591050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EACACD1A-199F-5BFB-3EA6-D93BAA2DBB99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1"/>
            <a:ext cx="558800" cy="123825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8C4DC3C5-A986-DADE-B9C8-A6289896BC89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CE2EB9FE-911E-2B9D-50C0-6D64938D7720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676AD1D1-D7B9-E826-B05D-A726C02157AC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EC8233BD-8E9E-5C68-D710-64AA3A2E66B3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BFB33BBA-86F8-9B73-47AD-CE9DB5D8DC85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7BE8598C-1B50-9267-8487-4454E59F7E67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33446F6-DB2A-F6E0-0A69-961E1C887BC5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99EEA4A0-910A-D439-E7ED-8D3B94BC1405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956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82B7892A-DEA7-A672-B207-DE368B802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65" r="23478"/>
          <a:stretch/>
        </p:blipFill>
        <p:spPr>
          <a:xfrm>
            <a:off x="4437065" y="0"/>
            <a:ext cx="4706937" cy="4516438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6C75DC12-BF36-D295-24F9-667A2EAF13D2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1"/>
            <a:ext cx="558800" cy="123825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A28AD6E4-316A-D08D-ECB8-15DB63162D35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8EF793B6-D1D6-2359-CF27-18E4ED51EED8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DD91BC54-68F9-D227-3865-89BF5D6BA4D0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60FFA70F-6B60-3E2D-07D5-5F59D8A02B81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DD62E4DB-892C-D215-C978-02931418B25B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2249BFB1-3698-A487-CBAB-F5D63B837F6F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F7F0758-A460-74C4-91DC-B4793C116ED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3BB6A630-DA25-9F80-9400-0DD184EBA4B9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456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0426" y="795384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0426" y="455924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67253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12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448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85815BD0-96B8-7FD4-562B-DE36D6CD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FFDAAE-DA72-FCC9-326E-588F7A51AF98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pic>
        <p:nvPicPr>
          <p:cNvPr id="5" name="Object 1" descr="preencoded.png">
            <a:extLst>
              <a:ext uri="{FF2B5EF4-FFF2-40B4-BE49-F238E27FC236}">
                <a16:creationId xmlns:a16="http://schemas.microsoft.com/office/drawing/2014/main" id="{24A9D838-2AA4-3D8E-3D49-2A476CA7D2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5200650" cy="4695825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3A437575-ABBF-0E7B-F5AB-386A508E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591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A36818A6-378E-CCF8-716A-F5639B3A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880CB883-ED68-88B4-84F7-11B8A6ECE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0"/>
            <a:ext cx="5200650" cy="4695825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A374F18-97FF-53FF-F437-C23E47DE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6DFEF-A36D-6377-3BF0-EBA788B2B746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56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EEBD81AA-48CC-B020-1425-5CE5F1E0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2CDDEF47-1FDF-83D0-1E1C-F75921C9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0"/>
            <a:ext cx="5200650" cy="4695825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8D94B4A-9A63-06EF-AAAE-A4F48FE2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EF7112-AC73-B996-E1E1-C070D2398DE5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30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53D8CBF-6C81-C8D9-B711-A9EDE3A6FCC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6565" r="23478"/>
          <a:stretch/>
        </p:blipFill>
        <p:spPr>
          <a:xfrm>
            <a:off x="4436534" y="-1"/>
            <a:ext cx="4707466" cy="4516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1D3A1-3CB3-B04D-8816-AD83474E4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802" y="4503861"/>
            <a:ext cx="1516664" cy="238980"/>
          </a:xfrm>
          <a:prstGeom prst="rect">
            <a:avLst/>
          </a:prstGeom>
        </p:spPr>
      </p:pic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16FAD23-658A-3A4D-9E70-A530D34E3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F2FB51-7EFC-5B68-A030-2BD63D050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A28401-2748-9E60-52B5-8C1AEA915A11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662488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A2C4214-F9D4-4F38-0625-91783B2C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A3BADB-2E76-684F-FEF3-7EDA9E8146CC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115" y="447750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48654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D6D64C04-DC3A-C701-297D-F0C4BC2B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1"/>
          <a:stretch/>
        </p:blipFill>
        <p:spPr>
          <a:xfrm>
            <a:off x="5791200" y="0"/>
            <a:ext cx="3352800" cy="4252913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FD4B3CFD-EF97-6A2A-5407-734DB2D9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1B9EA-90E8-A38C-ED2D-A1A977DB6B10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12847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68B5BD7D-2E48-98C4-D807-67E64554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0A716FA7-37DC-5BEB-D0FA-F8A118B3A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3" t="13446" r="17081" b="42885"/>
          <a:stretch/>
        </p:blipFill>
        <p:spPr>
          <a:xfrm>
            <a:off x="5494338" y="0"/>
            <a:ext cx="3649662" cy="3732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07E7D4-88EC-4B3F-545C-4D1A8A8376BA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25914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A587587D-75A9-409B-AB81-2B3359A5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1">
            <a:extLst>
              <a:ext uri="{FF2B5EF4-FFF2-40B4-BE49-F238E27FC236}">
                <a16:creationId xmlns:a16="http://schemas.microsoft.com/office/drawing/2014/main" id="{41879A8C-E711-37B5-3662-C768AD4EC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08" t="14822" r="12029" b="40822"/>
          <a:stretch/>
        </p:blipFill>
        <p:spPr>
          <a:xfrm>
            <a:off x="5394325" y="0"/>
            <a:ext cx="3749675" cy="3790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A0CC42-7FC8-4976-B306-50CCC6A224E0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AF8E45-09D1-0C2B-BC15-75882ED8E0FE}"/>
              </a:ext>
            </a:extLst>
          </p:cNvPr>
          <p:cNvCxnSpPr>
            <a:cxnSpLocks/>
          </p:cNvCxnSpPr>
          <p:nvPr/>
        </p:nvCxnSpPr>
        <p:spPr>
          <a:xfrm>
            <a:off x="2141538" y="4359275"/>
            <a:ext cx="0" cy="479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298700" y="4353169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669941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10F29D01-45D3-F89B-21F4-0F34BDEF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C088C8CF-18F4-B6A8-323B-4B14DB0C29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0"/>
            <a:ext cx="5200650" cy="4695825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DC5E353-AAA7-B8D1-90E5-7805BF87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D15CF3-7D99-8B4D-3E63-63E3DE2C9A32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2D13D-7F62-AA0E-41BA-E602F2DC0763}"/>
              </a:ext>
            </a:extLst>
          </p:cNvPr>
          <p:cNvCxnSpPr/>
          <p:nvPr/>
        </p:nvCxnSpPr>
        <p:spPr>
          <a:xfrm>
            <a:off x="2141538" y="4121150"/>
            <a:ext cx="0" cy="479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298700" y="4117022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6642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9801D222-02DA-4AEB-7147-D5E29AA6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76" t="12590" r="16799"/>
          <a:stretch/>
        </p:blipFill>
        <p:spPr>
          <a:xfrm>
            <a:off x="6162675" y="0"/>
            <a:ext cx="2922588" cy="4348163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AAC49319-1DEE-FCD0-C167-D32F2554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B565FE-BFCB-9819-29A5-BE1EB847BB51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5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5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0B3B0D26-C2B6-3D62-813B-8FCD4E178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65" r="23478"/>
          <a:stretch/>
        </p:blipFill>
        <p:spPr>
          <a:xfrm>
            <a:off x="4437063" y="0"/>
            <a:ext cx="4706937" cy="451643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938C366-8067-7751-1737-92D08925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30E813-C3B0-F19F-6493-BF5287DEC4CF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5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4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EA7EB4AF-AC89-B756-85E6-CE12BE6F5A84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0B101532-23A8-3F50-7E2F-4EB2D509EC25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FB49A64D-486F-3EA5-BDC5-C27308234D4B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C7C5ABF-9491-3FEC-31A7-D4E8E8FE80C8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56CEC990-FC6B-ED6D-723D-DC766B268BCC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97EF13AA-7538-E758-6279-A3A9E57F221D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B0622C9A-8CD6-19F6-FED6-D18C97A635AF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4392675A-6E30-0BCE-C772-E3EBF24D747E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A1DFED4F-29EB-0922-B7F3-6E38D31FCC64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63857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B91E2965-BFA3-ED77-BD5E-20B03E078081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9E511E0F-2EBC-B74C-33CE-3B0B653358CF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DF880D2F-29F7-62A2-7B27-918D739D328E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8B08F187-26E9-C6A9-D15B-3532A69E09C5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A94E10E4-BCCC-0BDA-1EFE-68E448EE9260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E815DCBB-7ABE-0396-8F95-8C3A42F60351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855B3EB2-07FF-26EF-3A84-3D785AB33DC2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716EC434-42F9-34CA-E5A7-6395F812C1E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52B33DEB-65D9-6055-9928-8B8851B08133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9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799" y="1707623"/>
            <a:ext cx="4761173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327968" y="0"/>
            <a:ext cx="2816032" cy="464748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4761172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6102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AB8FDC02-4B40-03D7-8715-609F4884626C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1571D461-A8EE-C784-2458-8C13C8035ED9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5BDDA833-2A1B-EB4D-D107-645800EB7039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E396CAD-CB7C-2B8E-DA24-0493C9DFEF28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07F76B31-3D13-0D88-CA7E-A1B3C3094B54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7A0EC0F9-F161-C7CD-6DD8-37D77A4C42BB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CBC667B5-A687-981D-EBC0-96FDFCDCA0CE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A1B635CB-E6C9-32D2-C603-E137F4E09E5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7214C14-459D-4DB5-BD62-4A3DBE017EDC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9104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9F6227E-EC10-4D44-8B78-60976CE67FB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D8A6419-B048-B34D-8A41-F95F9ACE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86419-D37B-B877-EF03-88E3B441D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of the section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B1ECA-6622-7EE3-2848-1CDE4414DC1A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0271DD36-67BA-7A63-68E8-EDB86E282D4A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67E6FDC3-8DBA-CC4A-3698-00060E22600A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EC70E70-FD47-0836-078E-09F0CF0509E2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337A64C7-7B0B-9C28-531A-C1440B749814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0E1FA612-969C-8188-10F3-107C0C9823D1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602B5A6B-7029-BE4A-0722-3B30DFCBD3F6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8CDC43CD-38CC-CC87-BD2C-E5E54C4E3710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ED084EBE-A84B-20B1-B208-5AE29734D775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013041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A1253B09-B50F-BC1A-6433-AA3E745D0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6" t="4403" r="6144"/>
          <a:stretch/>
        </p:blipFill>
        <p:spPr>
          <a:xfrm>
            <a:off x="6578600" y="0"/>
            <a:ext cx="2565400" cy="4591050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EACACD1A-199F-5BFB-3EA6-D93BAA2DBB99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8C4DC3C5-A986-DADE-B9C8-A6289896BC89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CE2EB9FE-911E-2B9D-50C0-6D64938D7720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676AD1D1-D7B9-E826-B05D-A726C02157AC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EC8233BD-8E9E-5C68-D710-64AA3A2E66B3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BFB33BBA-86F8-9B73-47AD-CE9DB5D8DC85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7BE8598C-1B50-9267-8487-4454E59F7E67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33446F6-DB2A-F6E0-0A69-961E1C887BC5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99EEA4A0-910A-D439-E7ED-8D3B94BC1405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9506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82B7892A-DEA7-A672-B207-DE368B802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65" r="23478"/>
          <a:stretch/>
        </p:blipFill>
        <p:spPr>
          <a:xfrm>
            <a:off x="4437063" y="0"/>
            <a:ext cx="4706937" cy="4516438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6C75DC12-BF36-D295-24F9-667A2EAF13D2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A28AD6E4-316A-D08D-ECB8-15DB63162D35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8EF793B6-D1D6-2359-CF27-18E4ED51EED8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DD91BC54-68F9-D227-3865-89BF5D6BA4D0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60FFA70F-6B60-3E2D-07D5-5F59D8A02B81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DD62E4DB-892C-D215-C978-02931418B25B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2249BFB1-3698-A487-CBAB-F5D63B837F6F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F7F0758-A460-74C4-91DC-B4793C116ED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3BB6A630-DA25-9F80-9400-0DD184EBA4B9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39794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0426" y="455924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4388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D8A6419-B048-B34D-8A41-F95F9ACE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799" y="1707623"/>
            <a:ext cx="4761173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11529C64-F629-A34C-B3FE-E097121BA14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27968" y="0"/>
            <a:ext cx="2816032" cy="464748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53D31A-A504-AC85-4385-BB5DA2022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4761172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FD5349-195D-3439-8B52-45C8C3561F2B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61BE62C2-4A3C-2D7C-E99E-B2A775E0BF2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4615D160-9921-B8EE-1850-470EAF7E8980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2752DA50-C9E4-FC7C-A7E1-DCA9359FFBDD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0914D736-311D-B5E1-CCC2-0376E487926C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B7744CFF-E1AE-A2B6-1CCD-832E75C8A28B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775565B5-B03F-7D12-2F23-C79122AA2780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F59062EC-E1E8-C20E-D448-CBA95C6D779D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CF0ECBE9-1356-C7CF-FF4E-EC0B33E84AB5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806789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8776FB1-DE3D-3841-BEBD-34A01B9F5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FB9DD-5F1E-B515-889F-5467C2D00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9EF467-3B69-1F7D-7077-DCB19758D3D4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5CF02E78-E171-858C-87C9-F8AC52F6383F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2B1FA8BB-8FE8-91C7-9C72-7935CB65770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5911CEEA-7F9D-5083-F12D-8F5A275CFF22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AA8E4527-400D-ED81-CCB1-E9BACA95951C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A8896B07-195C-6E2B-A25C-79C8EB9451A6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8F9716B0-88B7-C08E-3CE2-76FAC6E7614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4CEEC301-9AEF-5BAF-BF71-E6334B7BC00C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BCA837F1-3489-09FA-C84B-7E3C256E220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76154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8776FB1-DE3D-3841-BEBD-34A01B9F5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3A2EA5-EC70-7F47-AA08-BD1ED6239DA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7326" t="4403" r="6144"/>
          <a:stretch/>
        </p:blipFill>
        <p:spPr>
          <a:xfrm>
            <a:off x="6578222" y="0"/>
            <a:ext cx="2565779" cy="4591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CA2EC-35A2-AD05-A900-15EF452E1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997D7B-1FED-D9AD-70A3-BBE92AC1FBD4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B719BAD4-140D-5AF1-008C-34D516A0D2FE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B4C51F22-023F-2044-FEEB-1905FDCF1485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BEF961C1-86DE-9B24-0F01-1AD32767B0C7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5FB1B621-45DE-EDEB-3157-2C63F3870EF5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EA25E70B-9C45-DAC7-A963-8AC72D388B98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412C0B65-F809-9761-1B01-9FE672C7FCC6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55EC484F-7531-B56E-5AA6-9F8E67D367DC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276E8547-982A-D31B-1D75-5E8D40CB5E6B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59201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8776FB1-DE3D-3841-BEBD-34A01B9F5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CA2EC-35A2-AD05-A900-15EF452E1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54348B-7A7F-7F86-9085-E3D495A8660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6565" r="23478"/>
          <a:stretch/>
        </p:blipFill>
        <p:spPr>
          <a:xfrm>
            <a:off x="4436534" y="-1"/>
            <a:ext cx="4707466" cy="45161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0B8B0F-498C-D466-0085-D1C2D90BBDDB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2E98A715-BE8E-DB81-5BEA-30CBB80A10D0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3DF8089-770B-01CC-1B3D-677CC1FADA21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96BC9ACF-1808-B1D1-6A7B-E180579D6B61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DD3C07EA-4F09-4EEF-3C12-E60A79736619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2D99455D-72D1-6B68-523E-B11F3525134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EE095B34-5F7D-D976-2D00-FC22CB704EF9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DA0CCFE4-C2EF-FE13-F705-4449636223B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5B7068F0-A731-955E-0AFF-587C48CABC71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8907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Imag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17FB96E-D171-0444-B643-AA1C309C91B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F5F4D1-FA2D-304D-8A8D-66F0B9BA83CF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05DCC1E1-4DB8-874B-A15F-5DC73CA34498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C5C9E444-85BD-414B-963D-7AE2A1AC8EEB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53DBA303-00CE-D54F-A861-41210C7FE4FA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9820ED15-E250-5C40-93A6-0E93DC5F63B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A938CB29-2D6C-874B-B379-A3766D2888A5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7" name="Object 4" descr="preencoded.png">
              <a:extLst>
                <a:ext uri="{FF2B5EF4-FFF2-40B4-BE49-F238E27FC236}">
                  <a16:creationId xmlns:a16="http://schemas.microsoft.com/office/drawing/2014/main" id="{253BE92C-2B33-5B44-A654-F7B86B1D121E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8" name="Object 4" descr="preencoded.png">
              <a:extLst>
                <a:ext uri="{FF2B5EF4-FFF2-40B4-BE49-F238E27FC236}">
                  <a16:creationId xmlns:a16="http://schemas.microsoft.com/office/drawing/2014/main" id="{35A3CE56-C30E-824C-A8C6-2FA086142A65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9" name="Object 4" descr="preencoded.png">
              <a:extLst>
                <a:ext uri="{FF2B5EF4-FFF2-40B4-BE49-F238E27FC236}">
                  <a16:creationId xmlns:a16="http://schemas.microsoft.com/office/drawing/2014/main" id="{B9AB2FAA-67C0-894A-BB31-D07BA0329D7E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81C8F8E-FB1A-0444-ABF8-B69F252C32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E2A52-E3B7-F69A-CC4B-6B796FE30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34397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mall Imag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A122EA9-59BC-9D44-A570-874A5B70F3A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27968" y="0"/>
            <a:ext cx="2816032" cy="464748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72D03F-B321-374A-BEDC-C0D32FD8BDE0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83B29357-9FC7-9D45-A6B4-F1AB0A419EAE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CD3D9189-4823-1E41-8F7F-2890E3D64E45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03B76D30-8AA8-4C47-90EA-049F699D4C17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3852D0DB-F33C-5B40-B797-DA7FDF0CEBDE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1D982E47-11D6-FE44-A1A2-2B434FCDC6F3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ABF4698F-D247-1545-A878-20393FE72635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3ED10A66-FE2E-B644-A86E-233A814C5BB9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7" name="Object 4" descr="preencoded.png">
              <a:extLst>
                <a:ext uri="{FF2B5EF4-FFF2-40B4-BE49-F238E27FC236}">
                  <a16:creationId xmlns:a16="http://schemas.microsoft.com/office/drawing/2014/main" id="{8220F6B2-F818-E346-ADA2-F9AFCE2785BE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33A7BB6-F81E-5F4A-AC90-62815E0DA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799" y="1707623"/>
            <a:ext cx="5013297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BA34C-DC31-33B2-469D-F779FBD81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501329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</p:spTree>
    <p:extLst>
      <p:ext uri="{BB962C8B-B14F-4D97-AF65-F5344CB8AC3E}">
        <p14:creationId xmlns:p14="http://schemas.microsoft.com/office/powerpoint/2010/main" val="170189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No Imag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1FEF54-3AAB-664C-AC7F-4623F5F67C99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4AA95F09-4D0C-9149-A553-A84ADE58AC67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4A13CF7C-FF81-DF41-9666-6E289FBC36CA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B332F70F-C402-B14E-912C-D2A3818B5FC3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35FC2EA6-ACB9-E94F-9CBF-664360DE9E21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6042B88C-5976-9844-A4CE-D62B653CBC71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31DF2C7-9772-5E41-907B-7AACDA003976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14865AF3-6C03-4542-8023-DAB9A290889F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4" name="Object 4" descr="preencoded.png">
              <a:extLst>
                <a:ext uri="{FF2B5EF4-FFF2-40B4-BE49-F238E27FC236}">
                  <a16:creationId xmlns:a16="http://schemas.microsoft.com/office/drawing/2014/main" id="{76F1A514-5D39-5B4B-8F31-6F4303009DDE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7B5F80F-3AD9-BA4A-B5FD-65E65BE6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10023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98F25-CE6D-2FA6-5AA3-A0DA2367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4810022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</p:spTree>
    <p:extLst>
      <p:ext uri="{BB962C8B-B14F-4D97-AF65-F5344CB8AC3E}">
        <p14:creationId xmlns:p14="http://schemas.microsoft.com/office/powerpoint/2010/main" val="427527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B36ADE31-714F-6244-925A-BEA91A53F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6"/>
            <a:ext cx="9144000" cy="5140909"/>
          </a:xfrm>
          <a:prstGeom prst="rect">
            <a:avLst/>
          </a:prstGeom>
        </p:spPr>
      </p:pic>
      <p:pic>
        <p:nvPicPr>
          <p:cNvPr id="15" name="Object 1" descr="preencoded.png">
            <a:extLst>
              <a:ext uri="{FF2B5EF4-FFF2-40B4-BE49-F238E27FC236}">
                <a16:creationId xmlns:a16="http://schemas.microsoft.com/office/drawing/2014/main" id="{9ED5E9A4-BCC1-264F-B4B6-CA042AAE6B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8" y="1"/>
            <a:ext cx="5200650" cy="4695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963A92-3D29-574A-9628-C711D526AB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7E20181F-94C7-C042-B7F9-8569724C4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5A6DA-F1C5-DC44-A715-B001C16FFC08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48CA6-9392-EF16-3612-14DE3578D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the main title of the deck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Pattern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1FEF54-3AAB-664C-AC7F-4623F5F67C99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4AA95F09-4D0C-9149-A553-A84ADE58AC67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4A13CF7C-FF81-DF41-9666-6E289FBC36CA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B332F70F-C402-B14E-912C-D2A3818B5FC3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35FC2EA6-ACB9-E94F-9CBF-664360DE9E21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6042B88C-5976-9844-A4CE-D62B653CBC71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31DF2C7-9772-5E41-907B-7AACDA003976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14865AF3-6C03-4542-8023-DAB9A290889F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4" name="Object 4" descr="preencoded.png">
              <a:extLst>
                <a:ext uri="{FF2B5EF4-FFF2-40B4-BE49-F238E27FC236}">
                  <a16:creationId xmlns:a16="http://schemas.microsoft.com/office/drawing/2014/main" id="{76F1A514-5D39-5B4B-8F31-6F4303009DDE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7B5F80F-3AD9-BA4A-B5FD-65E65BE6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42399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CD4112-ECC2-9041-807B-58A7D0D313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367907" y="112392"/>
            <a:ext cx="2693648" cy="4915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36DCE-6B79-4531-9382-3A54D972B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484239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</p:spTree>
    <p:extLst>
      <p:ext uri="{BB962C8B-B14F-4D97-AF65-F5344CB8AC3E}">
        <p14:creationId xmlns:p14="http://schemas.microsoft.com/office/powerpoint/2010/main" val="244417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Pattern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1FEF54-3AAB-664C-AC7F-4623F5F67C99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4AA95F09-4D0C-9149-A553-A84ADE58AC67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4A13CF7C-FF81-DF41-9666-6E289FBC36CA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B332F70F-C402-B14E-912C-D2A3818B5FC3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35FC2EA6-ACB9-E94F-9CBF-664360DE9E21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6042B88C-5976-9844-A4CE-D62B653CBC71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31DF2C7-9772-5E41-907B-7AACDA003976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14865AF3-6C03-4542-8023-DAB9A290889F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4" name="Object 4" descr="preencoded.png">
              <a:extLst>
                <a:ext uri="{FF2B5EF4-FFF2-40B4-BE49-F238E27FC236}">
                  <a16:creationId xmlns:a16="http://schemas.microsoft.com/office/drawing/2014/main" id="{76F1A514-5D39-5B4B-8F31-6F4303009DDE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7B5F80F-3AD9-BA4A-B5FD-65E65BE6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42399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36DCE-6B79-4531-9382-3A54D972B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7"/>
            <a:ext cx="484239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957E13-0970-3CAB-B515-1AF460877E2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6565" r="23478"/>
          <a:stretch/>
        </p:blipFill>
        <p:spPr>
          <a:xfrm>
            <a:off x="4436534" y="-1"/>
            <a:ext cx="4707466" cy="4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0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ex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C811277-0022-0D4E-BA02-1F57803695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67251" y="-943"/>
            <a:ext cx="4476750" cy="4696906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8232A9-602D-005B-F8D0-E67A8529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7" y="456159"/>
            <a:ext cx="4033149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55A5939-2AE7-909A-76AA-9310EAAAF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7" y="795383"/>
            <a:ext cx="4033149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4E4F9C-0B2A-5D60-5BDE-F68FCE7476D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4039235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830302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ext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D41D872-024F-BD47-8976-599BB4997C9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87680" y="1"/>
            <a:ext cx="3066953" cy="4695962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4340962F-B478-68BE-90DD-2DF5B448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54396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42316A8-2275-797D-C76B-C464E28FA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54396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6941-E2D3-F68E-B547-F825D9DAB02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5445759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065437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785B890-67D3-FD03-F1DF-408066357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39E4FD6-1C79-7C91-4FBE-F83AEBEC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5924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27F8248-5C2B-73E5-5375-7AACCEA051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139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D88844-EC99-F446-F16F-E4875A762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23885AC5-A88B-7FC8-81F2-A4EAEBEB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9" y="455924"/>
            <a:ext cx="8272011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50A674-27DF-3305-C42D-FFC4EC8D5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448B76-6BFC-C468-75D9-5515A7C7B1A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4039234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F93DC8-3576-1621-039A-A4C99107791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74071" y="1361338"/>
            <a:ext cx="4039234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056789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086E0CA-B46D-B9FE-F497-C490624FD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5">
            <a:extLst>
              <a:ext uri="{FF2B5EF4-FFF2-40B4-BE49-F238E27FC236}">
                <a16:creationId xmlns:a16="http://schemas.microsoft.com/office/drawing/2014/main" id="{3ED6B495-4B55-1360-514C-EDEF0153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9" y="455924"/>
            <a:ext cx="8272011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938505E-631E-FF1D-C07B-AD8F3570E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41AADD-9069-1997-C33C-B35533D2FC5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2623088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0FBD8C-F240-57FB-2558-AB8329983E3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259230" y="1361338"/>
            <a:ext cx="2623088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099BB-AD6A-25F1-D0EF-3D342312A59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84168" y="1361338"/>
            <a:ext cx="2623088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139793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41F656D-8EE8-A61B-6259-A9FEBAC3F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5">
            <a:extLst>
              <a:ext uri="{FF2B5EF4-FFF2-40B4-BE49-F238E27FC236}">
                <a16:creationId xmlns:a16="http://schemas.microsoft.com/office/drawing/2014/main" id="{55767EBE-4E7B-4CE9-78A5-97CF0B3F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9" y="455924"/>
            <a:ext cx="8272011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7FBF02B-4021-C179-ABCE-B68E7F04A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5976D9-1E20-727B-D239-D08FC65A325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199" y="1361338"/>
            <a:ext cx="19116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47ADCD-639D-47BF-E6D5-F9A982E418E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804248" y="1361338"/>
            <a:ext cx="1909717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19D7D5-4234-997B-B6C0-5F17EF2C22B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682566" y="1361338"/>
            <a:ext cx="1909717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96EA8C-FEDB-C92A-90B3-D269AEF9F14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560883" y="1361338"/>
            <a:ext cx="1909717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336869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D88844-EC99-F446-F16F-E4875A762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23885AC5-A88B-7FC8-81F2-A4EAEBEB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9" y="455924"/>
            <a:ext cx="8272011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F50A674-27DF-3305-C42D-FFC4EC8D5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448B76-6BFC-C468-75D9-5515A7C7B1A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4039234" cy="3066420"/>
          </a:xfrm>
          <a:prstGeom prst="roundRect">
            <a:avLst>
              <a:gd name="adj" fmla="val 6943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C5904A-1761-A63D-72DC-3CE742514B3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9175" y="1361338"/>
            <a:ext cx="4039234" cy="3066420"/>
          </a:xfrm>
          <a:prstGeom prst="roundRect">
            <a:avLst>
              <a:gd name="adj" fmla="val 6943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864805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785B890-67D3-FD03-F1DF-408066357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39E4FD6-1C79-7C91-4FBE-F83AEBEC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5924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73618EA-D204-07C9-243F-81470E87DA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C15208-E901-3963-8AB5-702B5731232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2623088" cy="3066420"/>
          </a:xfrm>
          <a:prstGeom prst="roundRect">
            <a:avLst>
              <a:gd name="adj" fmla="val 8186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B1202D-C3DE-660E-5CA2-20626C5B7C6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267467" y="1361338"/>
            <a:ext cx="2623088" cy="3066420"/>
          </a:xfrm>
          <a:prstGeom prst="roundRect">
            <a:avLst>
              <a:gd name="adj" fmla="val 8186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A7499D-77D0-A23A-727E-027BE19EA391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92557" y="1361338"/>
            <a:ext cx="2623088" cy="3066420"/>
          </a:xfrm>
          <a:prstGeom prst="roundRect">
            <a:avLst>
              <a:gd name="adj" fmla="val 8186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48006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38E49E3-46C6-BB56-A327-CA070B96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2" b="18595"/>
          <a:stretch/>
        </p:blipFill>
        <p:spPr>
          <a:xfrm>
            <a:off x="1" y="1"/>
            <a:ext cx="9142412" cy="5211275"/>
          </a:xfrm>
          <a:prstGeom prst="rect">
            <a:avLst/>
          </a:prstGeom>
        </p:spPr>
      </p:pic>
      <p:pic>
        <p:nvPicPr>
          <p:cNvPr id="15" name="Object 1" descr="preencoded.png">
            <a:extLst>
              <a:ext uri="{FF2B5EF4-FFF2-40B4-BE49-F238E27FC236}">
                <a16:creationId xmlns:a16="http://schemas.microsoft.com/office/drawing/2014/main" id="{9ED5E9A4-BCC1-264F-B4B6-CA042AAE6B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8" y="1"/>
            <a:ext cx="5200650" cy="4695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963A92-3D29-574A-9628-C711D526AB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7E20181F-94C7-C042-B7F9-8569724C4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5A6DA-F1C5-DC44-A715-B001C16FFC08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0" baseline="0">
                <a:solidFill>
                  <a:srgbClr val="FFFFFF"/>
                </a:solidFill>
                <a:latin typeface="+mn-lt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48CA6-9392-EF16-3612-14DE3578D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the main title of the deck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1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785B890-67D3-FD03-F1DF-408066357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39E4FD6-1C79-7C91-4FBE-F83AEBEC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5924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BDECD99-7000-CC6A-3E5C-470BD2492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7F51-C8C9-D160-BF93-196402B5CAB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199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99AE5B-C4C5-89CA-1737-995AF21FA78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819261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1E7F1C-4D0A-1A4E-E450-E6214017BEF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692573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1A0B9E-9C03-1710-00B7-DD983074444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565886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350343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x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6974262-08CE-4C47-2660-D7DE3F5FA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5">
            <a:extLst>
              <a:ext uri="{FF2B5EF4-FFF2-40B4-BE49-F238E27FC236}">
                <a16:creationId xmlns:a16="http://schemas.microsoft.com/office/drawing/2014/main" id="{3DF77195-940B-32E1-0F76-2377F07A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9" y="455924"/>
            <a:ext cx="8272011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6A73CAA-D89A-9176-13D8-0DB6C22117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18E93F-F901-A03C-182C-785602A182E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7"/>
            <a:ext cx="4039234" cy="1443600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FF13172-A4AB-7106-C18D-B75E37B412E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39200" y="2986887"/>
            <a:ext cx="4039234" cy="1440585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DA79F5-0C6F-F6F5-846F-5DB7329C92B6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674071" y="1361338"/>
            <a:ext cx="4039234" cy="1440585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1B4C911-6E0A-1C00-67E6-24F87E32F8BB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674071" y="2986887"/>
            <a:ext cx="4039234" cy="1440585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212427">
                  <a:alpha val="0"/>
                </a:srgbClr>
              </a:gs>
              <a:gs pos="99000">
                <a:srgbClr val="212427"/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045406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x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785B890-67D3-FD03-F1DF-408066357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39E4FD6-1C79-7C91-4FBE-F83AEBEC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5924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BDECD99-7000-CC6A-3E5C-470BD2492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E178B0-4297-9FDC-2EA2-B43009F75C3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199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2B0050-15E6-AE0D-6CA2-D568ACE373D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77316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A4D298-081A-A398-E2A9-577A3B9129C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664611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967CB1-9E1C-E8A8-4A1F-612D7421951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551905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43ED41-495F-4371-7E30-7A034B27073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39199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1734F0-97E1-8178-A1FA-3DC5172A6B4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777316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DE3ADC-7270-68C4-5FFC-3635D42F915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664611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E63525A-939C-598E-EC19-4C74F5B6C87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551905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rgbClr val="212427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611445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ext_Large Imag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C811277-0022-0D4E-BA02-1F57803695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67250" y="-14283"/>
            <a:ext cx="4491038" cy="4710247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F7FC08-8B1A-3049-A82B-8E62EFA77CD9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C40284DF-7137-F54F-AAA3-D1A0671AA32F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6FD3B6C7-E09D-E54C-81DD-0E871557444E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4AA4CC14-A026-3C4D-90EA-D86D11358CD0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9E5535FF-2423-3347-849D-461665FC40AE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A0FC95EE-4D13-BC45-9E54-1760F9E780BD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31D4C7F6-737C-9144-BD92-838BE4612FDC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4" name="Object 4" descr="preencoded.png">
              <a:extLst>
                <a:ext uri="{FF2B5EF4-FFF2-40B4-BE49-F238E27FC236}">
                  <a16:creationId xmlns:a16="http://schemas.microsoft.com/office/drawing/2014/main" id="{8A6C337C-A6CC-E449-83B8-D78749F93584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5" name="Object 4" descr="preencoded.png">
              <a:extLst>
                <a:ext uri="{FF2B5EF4-FFF2-40B4-BE49-F238E27FC236}">
                  <a16:creationId xmlns:a16="http://schemas.microsoft.com/office/drawing/2014/main" id="{97B27CA9-72C2-8444-B7BC-1956D4A3C22C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8" name="Title 6">
            <a:extLst>
              <a:ext uri="{FF2B5EF4-FFF2-40B4-BE49-F238E27FC236}">
                <a16:creationId xmlns:a16="http://schemas.microsoft.com/office/drawing/2014/main" id="{D721D54F-824B-97EC-76AC-54B5E03B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7" y="456159"/>
            <a:ext cx="4033149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4AB89B0-F7F8-B0A0-08C2-1B8CD781C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7" y="795383"/>
            <a:ext cx="4033149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FBA0-651E-08AB-F0F5-B65AB1024AC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4039235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69311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ext_Small Imag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D41D872-024F-BD47-8976-599BB4997C9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78538" y="1"/>
            <a:ext cx="3065462" cy="4695962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B0149C-2321-554C-829E-0687BFAF395B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8" name="Object 4" descr="preencoded.png">
              <a:extLst>
                <a:ext uri="{FF2B5EF4-FFF2-40B4-BE49-F238E27FC236}">
                  <a16:creationId xmlns:a16="http://schemas.microsoft.com/office/drawing/2014/main" id="{755DBE01-3EA4-1C4A-8D0B-828BF80C3FE6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91503D69-2228-6447-930C-474D7F040C47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69471061-0692-DD45-8C93-9BB7BAC01652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7ADB46D6-6981-5F48-A22C-F8B7A32B5807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835A15C5-7560-1243-B11A-39E0A0FF9785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95C55FB3-F7E0-5F45-A46F-2055174A9D3F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7" name="Object 4" descr="preencoded.png">
              <a:extLst>
                <a:ext uri="{FF2B5EF4-FFF2-40B4-BE49-F238E27FC236}">
                  <a16:creationId xmlns:a16="http://schemas.microsoft.com/office/drawing/2014/main" id="{B948B753-F666-7047-9C5C-EA29CDAFE02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8" name="Object 4" descr="preencoded.png">
              <a:extLst>
                <a:ext uri="{FF2B5EF4-FFF2-40B4-BE49-F238E27FC236}">
                  <a16:creationId xmlns:a16="http://schemas.microsoft.com/office/drawing/2014/main" id="{82570D7B-B7A9-8E4F-AB04-4EC6B1C5AFFA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8" name="Title 6">
            <a:extLst>
              <a:ext uri="{FF2B5EF4-FFF2-40B4-BE49-F238E27FC236}">
                <a16:creationId xmlns:a16="http://schemas.microsoft.com/office/drawing/2014/main" id="{5A078370-6960-56F1-5C1B-3818AD0F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54396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278167-9F99-1D93-4540-87453B074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54396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F7DA7-544F-47CC-D3EF-45590213E20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5445759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87960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eading Only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D8F563-6DB1-9E66-F5C8-39BA3AEC9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373D659-3344-87F1-290A-9505DD53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5218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8196B9A-EAA5-9B85-374A-581B22DA5E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753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 Column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0" name="Title 6">
            <a:extLst>
              <a:ext uri="{FF2B5EF4-FFF2-40B4-BE49-F238E27FC236}">
                <a16:creationId xmlns:a16="http://schemas.microsoft.com/office/drawing/2014/main" id="{00C71A8E-716A-9655-D226-37978F1D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DB9D0C1-BDD6-6DDD-B0CB-D0C4BD047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F8713C6-DD75-008C-AD28-58E1764399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3BE0C5-4319-3994-EF7F-BC82F9D3DCA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4039235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6AD27A-D1DC-3713-C3F2-229BF4DDE6C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74071" y="1361338"/>
            <a:ext cx="4039235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54972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 Column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3" name="Title 6">
            <a:extLst>
              <a:ext uri="{FF2B5EF4-FFF2-40B4-BE49-F238E27FC236}">
                <a16:creationId xmlns:a16="http://schemas.microsoft.com/office/drawing/2014/main" id="{B02374EE-9E67-A9E4-F984-2D67174E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B1EA9EA-86CA-BA8A-6211-7C3032D56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150EE46-1CD0-7BE9-FAF9-99DF2A4D0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14A3B0-3E21-9591-088D-00D56E0475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2627947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87EC4-28CE-336B-DED5-C07E626DDC2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250917" y="1361338"/>
            <a:ext cx="2627947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868DB-D7C7-9704-FF70-4A4AE65CD654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84168" y="1361338"/>
            <a:ext cx="2627947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06922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 Column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94247C0-27F5-CCF9-DCD0-0AB54A11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CEF376D-0828-B4B5-D193-3900844D3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978FB10-5D58-17DB-3069-F97FFBAB6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F9D2AE-D3EE-616B-5518-A50D4ED3630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19116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8B198F-F101-3CB9-D488-D71050F7D71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804248" y="1361338"/>
            <a:ext cx="19116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9C726C-CC3D-45B7-2873-9A06C425F29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682566" y="1361338"/>
            <a:ext cx="19116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C42F1C-0D00-1525-1AEE-BEBCFC2D7FA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560883" y="1361338"/>
            <a:ext cx="19116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16812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 Column_Icons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6" name="Title 6">
            <a:extLst>
              <a:ext uri="{FF2B5EF4-FFF2-40B4-BE49-F238E27FC236}">
                <a16:creationId xmlns:a16="http://schemas.microsoft.com/office/drawing/2014/main" id="{57A5B6F0-6BF6-2DAA-9361-20DB0B6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E5FA87-B61A-2A36-71A7-ED487A23B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2B935E-54FF-1363-2D8E-BA2752BF6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A23027-377F-3107-D4D3-1008E63423B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4039234" cy="3066420"/>
          </a:xfrm>
          <a:prstGeom prst="roundRect">
            <a:avLst>
              <a:gd name="adj" fmla="val 6943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7D8C8-5E4E-C637-BF1B-F69F9D6B15E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669175" y="1361338"/>
            <a:ext cx="4039234" cy="3066420"/>
          </a:xfrm>
          <a:prstGeom prst="roundRect">
            <a:avLst>
              <a:gd name="adj" fmla="val 6943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91392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1F61777A-76C9-684A-B358-618C167FD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296"/>
            <a:ext cx="9144000" cy="5140909"/>
          </a:xfrm>
          <a:prstGeom prst="rect">
            <a:avLst/>
          </a:prstGeom>
        </p:spPr>
      </p:pic>
      <p:pic>
        <p:nvPicPr>
          <p:cNvPr id="15" name="Object 1" descr="preencoded.png">
            <a:extLst>
              <a:ext uri="{FF2B5EF4-FFF2-40B4-BE49-F238E27FC236}">
                <a16:creationId xmlns:a16="http://schemas.microsoft.com/office/drawing/2014/main" id="{C6C2BEB4-3980-0540-B5A5-564319967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8" y="1"/>
            <a:ext cx="5200650" cy="4695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89E6D-6ABC-5246-BA5F-E42843768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D233DD5-1D15-CC4F-9604-E684B5A2EC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8157F-5698-5147-9DF2-B2AEF00CB3EA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2156-1320-B561-E5D0-8E8917AA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the main title of the deck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29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07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 Column_Icons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6" name="Title 6">
            <a:extLst>
              <a:ext uri="{FF2B5EF4-FFF2-40B4-BE49-F238E27FC236}">
                <a16:creationId xmlns:a16="http://schemas.microsoft.com/office/drawing/2014/main" id="{57A5B6F0-6BF6-2DAA-9361-20DB0B6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E5FA87-B61A-2A36-71A7-ED487A23B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2B935E-54FF-1363-2D8E-BA2752BF6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03BE96-FA50-3C7E-BF2F-C3B3B3E2E93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2623088" cy="3066420"/>
          </a:xfrm>
          <a:prstGeom prst="roundRect">
            <a:avLst>
              <a:gd name="adj" fmla="val 8186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45C4B5-97C7-ECA2-A451-899719929AE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267467" y="1361338"/>
            <a:ext cx="2623088" cy="3066420"/>
          </a:xfrm>
          <a:prstGeom prst="roundRect">
            <a:avLst>
              <a:gd name="adj" fmla="val 8186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327022-7AFF-77AE-74A2-21EF981095B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92557" y="1361338"/>
            <a:ext cx="2623088" cy="3066420"/>
          </a:xfrm>
          <a:prstGeom prst="roundRect">
            <a:avLst>
              <a:gd name="adj" fmla="val 8186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936908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 Column_Icons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6" name="Title 6">
            <a:extLst>
              <a:ext uri="{FF2B5EF4-FFF2-40B4-BE49-F238E27FC236}">
                <a16:creationId xmlns:a16="http://schemas.microsoft.com/office/drawing/2014/main" id="{57A5B6F0-6BF6-2DAA-9361-20DB0B6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E5FA87-B61A-2A36-71A7-ED487A23B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2B935E-54FF-1363-2D8E-BA2752BF6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31B425-45B6-2EB2-8BAE-99C6D6A46D9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199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92B3F1-7DAC-BE70-110B-3DD046DFEDF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819261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D3611D-CBE3-643C-A81F-B1D6DD44927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692573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B8851-99B5-3568-3BFA-B27F6B5EE66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565886" y="1361338"/>
            <a:ext cx="1892939" cy="3066420"/>
          </a:xfrm>
          <a:prstGeom prst="roundRect">
            <a:avLst>
              <a:gd name="adj" fmla="val 11541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92492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x2 Column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6" name="Title 6">
            <a:extLst>
              <a:ext uri="{FF2B5EF4-FFF2-40B4-BE49-F238E27FC236}">
                <a16:creationId xmlns:a16="http://schemas.microsoft.com/office/drawing/2014/main" id="{57A5B6F0-6BF6-2DAA-9361-20DB0B6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E5FA87-B61A-2A36-71A7-ED487A23B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2B935E-54FF-1363-2D8E-BA2752BF6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82BB1C-32D9-ED66-5DED-DDF90BC9E47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7"/>
            <a:ext cx="4039234" cy="1443600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23458-EEA6-FDC9-8DAF-37CC22DD10B8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39200" y="2986887"/>
            <a:ext cx="4039234" cy="1440585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D0A207-46D5-6ECA-55AC-9A91FA3CC2E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674071" y="1361338"/>
            <a:ext cx="4039234" cy="1440585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AF78DD-C5AC-F2A1-4738-9A1CEC0020D2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674071" y="2986887"/>
            <a:ext cx="4039234" cy="1440585"/>
          </a:xfrm>
          <a:prstGeom prst="roundRect">
            <a:avLst>
              <a:gd name="adj" fmla="val 15098"/>
            </a:avLst>
          </a:prstGeom>
          <a:gradFill>
            <a:gsLst>
              <a:gs pos="0">
                <a:srgbClr val="D0D0D6">
                  <a:alpha val="0"/>
                </a:srgbClr>
              </a:gs>
              <a:gs pos="99000">
                <a:srgbClr val="D0D0D6">
                  <a:alpha val="50000"/>
                </a:srgbClr>
              </a:gs>
            </a:gsLst>
            <a:lin ang="16200000" scaled="1"/>
          </a:gra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46664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4x2 Boxes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6" name="Title 6">
            <a:extLst>
              <a:ext uri="{FF2B5EF4-FFF2-40B4-BE49-F238E27FC236}">
                <a16:creationId xmlns:a16="http://schemas.microsoft.com/office/drawing/2014/main" id="{57A5B6F0-6BF6-2DAA-9361-20DB0B6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E5FA87-B61A-2A36-71A7-ED487A23B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2B935E-54FF-1363-2D8E-BA2752BF6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3C305F-4418-CD71-EDBC-BE07932BAB0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199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FA407E-F1E6-5636-44C6-52590E876D3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77316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BD7CE9-C754-91AD-4183-2BA159A687B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664611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4F4399-9BA7-C5CF-C1D9-9E99EA692184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551905" y="1361338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119BA7-DABB-09E5-DAB1-D6C88AF8478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39199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9CD1AE6-0A12-E45A-1843-6E9FE4AEA7E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777316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0F6BDD9-8BA8-CC72-C21D-D0FEAFE31A2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664611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1BD0CA2-A4B8-AC7A-EC55-9B1CD03C857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551905" y="2987020"/>
            <a:ext cx="1934884" cy="1443600"/>
          </a:xfrm>
          <a:prstGeom prst="roundRect">
            <a:avLst>
              <a:gd name="adj" fmla="val 11541"/>
            </a:avLst>
          </a:prstGeom>
          <a:solidFill>
            <a:schemeClr val="bg1"/>
          </a:solidFill>
        </p:spPr>
        <p:txBody>
          <a:bodyPr lIns="144000" tIns="108000" rIns="144000" b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64888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/4 Vertical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34411-2713-994F-8B9D-F4BF3C10A810}"/>
              </a:ext>
            </a:extLst>
          </p:cNvPr>
          <p:cNvSpPr/>
          <p:nvPr userDrawn="1"/>
        </p:nvSpPr>
        <p:spPr>
          <a:xfrm>
            <a:off x="3062288" y="0"/>
            <a:ext cx="608267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BE559DB-1EFA-7E1C-0CDF-D6DC24821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26" y="795383"/>
            <a:ext cx="2268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Master text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1D73F1-ECD3-83BF-DAC9-6527A522F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17CAB-8946-3D9B-9C3E-053C41EEAAA6}"/>
              </a:ext>
            </a:extLst>
          </p:cNvPr>
          <p:cNvSpPr/>
          <p:nvPr userDrawn="1"/>
        </p:nvSpPr>
        <p:spPr>
          <a:xfrm>
            <a:off x="7938058" y="4695963"/>
            <a:ext cx="779929" cy="439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C51AB86A-FA77-CB4B-8C2D-5A803895CB88}" type="slidenum">
              <a:rPr lang="en-US" sz="700" b="0" i="0" kern="1200" smtClean="0">
                <a:solidFill>
                  <a:schemeClr val="bg1"/>
                </a:solidFill>
                <a:latin typeface="+mn-lt"/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/>
              <a:t>‹#›</a:t>
            </a:fld>
            <a:endParaRPr lang="en-US" sz="700" b="0" i="0" kern="1200">
              <a:solidFill>
                <a:schemeClr val="bg1"/>
              </a:solidFill>
              <a:latin typeface="+mn-lt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905CFE-52E5-A3AC-31B7-E02DBC65B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6" y="453323"/>
            <a:ext cx="2268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1EFE97-DB67-9262-D01C-FC33C3FB491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199" y="1361338"/>
            <a:ext cx="22680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69121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0" userDrawn="1">
          <p15:clr>
            <a:srgbClr val="FBAE40"/>
          </p15:clr>
        </p15:guide>
        <p15:guide id="2" pos="3146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/2 Vertica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34411-2713-994F-8B9D-F4BF3C10A810}"/>
              </a:ext>
            </a:extLst>
          </p:cNvPr>
          <p:cNvSpPr/>
          <p:nvPr userDrawn="1"/>
        </p:nvSpPr>
        <p:spPr>
          <a:xfrm>
            <a:off x="4572000" y="0"/>
            <a:ext cx="457295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BE559DB-1EFA-7E1C-0CDF-D6DC24821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3699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296147F-18E9-8871-22B7-95681728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7" y="456159"/>
            <a:ext cx="3699774" cy="33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1D73F1-ECD3-83BF-DAC9-6527A522F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3800" y="4610581"/>
            <a:ext cx="3711222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17CAB-8946-3D9B-9C3E-053C41EEAAA6}"/>
              </a:ext>
            </a:extLst>
          </p:cNvPr>
          <p:cNvSpPr/>
          <p:nvPr userDrawn="1"/>
        </p:nvSpPr>
        <p:spPr>
          <a:xfrm>
            <a:off x="7938058" y="4695963"/>
            <a:ext cx="779929" cy="439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C51AB86A-FA77-CB4B-8C2D-5A803895CB88}" type="slidenum">
              <a:rPr lang="en-US" sz="700" b="0" i="0" kern="1200" smtClean="0">
                <a:solidFill>
                  <a:schemeClr val="bg1"/>
                </a:solidFill>
                <a:latin typeface="+mn-lt"/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/>
              <a:t>‹#›</a:t>
            </a:fld>
            <a:endParaRPr lang="en-US" sz="700" b="0" i="0" kern="1200">
              <a:solidFill>
                <a:schemeClr val="bg1"/>
              </a:solidFill>
              <a:latin typeface="+mn-lt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3761BD-7E91-DE76-7574-252ADEB1897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37010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A0A85C-4792-2FAB-0CE6-7EACEBB20EAF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12113" y="1361338"/>
            <a:ext cx="3700087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57752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8" userDrawn="1">
          <p15:clr>
            <a:srgbClr val="FBAE40"/>
          </p15:clr>
        </p15:guide>
        <p15:guide id="2" pos="3152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/4 Vertica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34411-2713-994F-8B9D-F4BF3C10A810}"/>
              </a:ext>
            </a:extLst>
          </p:cNvPr>
          <p:cNvSpPr/>
          <p:nvPr userDrawn="1"/>
        </p:nvSpPr>
        <p:spPr>
          <a:xfrm>
            <a:off x="6078538" y="0"/>
            <a:ext cx="306642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BE559DB-1EFA-7E1C-0CDF-D6DC24821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26" y="795383"/>
            <a:ext cx="52017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Master text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1D73F1-ECD3-83BF-DAC9-6527A522F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6689" y="4610581"/>
            <a:ext cx="2198333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17CAB-8946-3D9B-9C3E-053C41EEAAA6}"/>
              </a:ext>
            </a:extLst>
          </p:cNvPr>
          <p:cNvSpPr/>
          <p:nvPr userDrawn="1"/>
        </p:nvSpPr>
        <p:spPr>
          <a:xfrm>
            <a:off x="7938058" y="4695963"/>
            <a:ext cx="779929" cy="439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C51AB86A-FA77-CB4B-8C2D-5A803895CB88}" type="slidenum">
              <a:rPr lang="en-US" sz="700" b="0" i="0" kern="1200" smtClean="0">
                <a:solidFill>
                  <a:schemeClr val="bg1"/>
                </a:solidFill>
                <a:latin typeface="+mn-lt"/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/>
              <a:t>‹#›</a:t>
            </a:fld>
            <a:endParaRPr lang="en-US" sz="700" b="0" i="0" kern="1200">
              <a:solidFill>
                <a:schemeClr val="bg1"/>
              </a:solidFill>
              <a:latin typeface="+mn-lt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6AA18-6CE4-C45E-EFA8-18C71A6A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3220"/>
            <a:ext cx="52128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A4B763-E187-5376-065C-8514D194130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52123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601189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0" userDrawn="1">
          <p15:clr>
            <a:srgbClr val="FBAE40"/>
          </p15:clr>
        </p15:guide>
        <p15:guide id="2" pos="4105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/4 Vertic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34411-2713-994F-8B9D-F4BF3C10A810}"/>
              </a:ext>
            </a:extLst>
          </p:cNvPr>
          <p:cNvSpPr/>
          <p:nvPr userDrawn="1"/>
        </p:nvSpPr>
        <p:spPr>
          <a:xfrm>
            <a:off x="-4132" y="0"/>
            <a:ext cx="306642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BE559DB-1EFA-7E1C-0CDF-D6DC24821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26" y="795383"/>
            <a:ext cx="2278800" cy="24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Master text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41D73F1-ECD3-83BF-DAC9-6527A522F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17CAB-8946-3D9B-9C3E-053C41EEAAA6}"/>
              </a:ext>
            </a:extLst>
          </p:cNvPr>
          <p:cNvSpPr/>
          <p:nvPr userDrawn="1"/>
        </p:nvSpPr>
        <p:spPr>
          <a:xfrm>
            <a:off x="7938058" y="4695963"/>
            <a:ext cx="779929" cy="439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C51AB86A-FA77-CB4B-8C2D-5A803895CB88}" type="slidenum">
              <a:rPr lang="en-US" sz="700" b="0" i="0" kern="1200" smtClean="0">
                <a:solidFill>
                  <a:schemeClr val="tx1"/>
                </a:solidFill>
                <a:latin typeface="+mn-lt"/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/>
              <a:t>‹#›</a:t>
            </a:fld>
            <a:endParaRPr lang="en-US" sz="700" b="0" i="0" kern="1200">
              <a:solidFill>
                <a:schemeClr val="tx1"/>
              </a:solidFill>
              <a:latin typeface="+mn-lt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6F578E6-D47C-AFBE-B225-902F0E1BC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6" y="456160"/>
            <a:ext cx="2278800" cy="32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134638-760D-CF7D-70D9-326C4983A5B6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rgbClr val="111211"/>
          </a:solidFill>
        </p:grpSpPr>
        <p:sp>
          <p:nvSpPr>
            <p:cNvPr id="18" name="Object 4" descr="preencoded.png">
              <a:extLst>
                <a:ext uri="{FF2B5EF4-FFF2-40B4-BE49-F238E27FC236}">
                  <a16:creationId xmlns:a16="http://schemas.microsoft.com/office/drawing/2014/main" id="{6683DFFD-9097-E584-8E70-D1C2B930BBCE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86C1419-090D-369B-A857-3525C8DD2BEA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5213D2FD-104E-F0EC-A9D0-FECB84D0EBB4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CF981AE1-7969-529C-298F-144B7DCC3C53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E7538BB2-B0C1-9FD8-34DE-7A78122D039C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0265EEE4-4A9B-874D-275F-573EE272AA1C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AE6AA595-2347-EA81-561D-B64609B4DA84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6E380338-52BD-2E6B-2608-ABE056E825E9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72135B-AA17-7F48-9514-B937508653C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9200" y="1361338"/>
            <a:ext cx="22788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5617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0" userDrawn="1">
          <p15:clr>
            <a:srgbClr val="FBAE40"/>
          </p15:clr>
        </p15:guide>
        <p15:guide id="2" pos="3146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/2 Vertic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B9FF73-BB68-734B-AA5F-7CFC78248B51}"/>
              </a:ext>
            </a:extLst>
          </p:cNvPr>
          <p:cNvSpPr/>
          <p:nvPr userDrawn="1"/>
        </p:nvSpPr>
        <p:spPr>
          <a:xfrm>
            <a:off x="0" y="0"/>
            <a:ext cx="457104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B706547-2389-349E-CEB3-2BDBE6D15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3699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F2CF5B-12FA-479F-B992-9ED4B3482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825" y="453322"/>
            <a:ext cx="3708162" cy="3322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B1ADF95-F652-9630-9827-6CB053F27286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chemeClr val="bg1"/>
          </a:solidFill>
        </p:grpSpPr>
        <p:sp>
          <p:nvSpPr>
            <p:cNvPr id="35" name="Object 4" descr="preencoded.png">
              <a:extLst>
                <a:ext uri="{FF2B5EF4-FFF2-40B4-BE49-F238E27FC236}">
                  <a16:creationId xmlns:a16="http://schemas.microsoft.com/office/drawing/2014/main" id="{363B1BDF-619B-1764-AC26-E9F72A4C56C8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36" name="Object 4" descr="preencoded.png">
              <a:extLst>
                <a:ext uri="{FF2B5EF4-FFF2-40B4-BE49-F238E27FC236}">
                  <a16:creationId xmlns:a16="http://schemas.microsoft.com/office/drawing/2014/main" id="{39F6D11E-2045-E9E0-7B58-786A9FEC430F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37" name="Object 4" descr="preencoded.png">
              <a:extLst>
                <a:ext uri="{FF2B5EF4-FFF2-40B4-BE49-F238E27FC236}">
                  <a16:creationId xmlns:a16="http://schemas.microsoft.com/office/drawing/2014/main" id="{AABFEDAD-E2D8-BABA-8D72-D7CF54CD1E9A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38" name="Object 4" descr="preencoded.png">
              <a:extLst>
                <a:ext uri="{FF2B5EF4-FFF2-40B4-BE49-F238E27FC236}">
                  <a16:creationId xmlns:a16="http://schemas.microsoft.com/office/drawing/2014/main" id="{C8FDDE3A-9C27-6DDC-F088-94852EDEB99A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39" name="Object 4" descr="preencoded.png">
              <a:extLst>
                <a:ext uri="{FF2B5EF4-FFF2-40B4-BE49-F238E27FC236}">
                  <a16:creationId xmlns:a16="http://schemas.microsoft.com/office/drawing/2014/main" id="{48E9E9FB-D05E-C5A4-2DAF-45065C610F07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40" name="Object 4" descr="preencoded.png">
              <a:extLst>
                <a:ext uri="{FF2B5EF4-FFF2-40B4-BE49-F238E27FC236}">
                  <a16:creationId xmlns:a16="http://schemas.microsoft.com/office/drawing/2014/main" id="{0F6415F0-0D11-1D4F-1609-2EDEF79AFB74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41" name="Object 4" descr="preencoded.png">
              <a:extLst>
                <a:ext uri="{FF2B5EF4-FFF2-40B4-BE49-F238E27FC236}">
                  <a16:creationId xmlns:a16="http://schemas.microsoft.com/office/drawing/2014/main" id="{E15CF2B4-D33A-BD4C-8A8E-35BCC477472E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42" name="Object 4" descr="preencoded.png">
              <a:extLst>
                <a:ext uri="{FF2B5EF4-FFF2-40B4-BE49-F238E27FC236}">
                  <a16:creationId xmlns:a16="http://schemas.microsoft.com/office/drawing/2014/main" id="{EB7BCF40-2391-47D9-D7F0-00029C50CD38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56C812D-CD5A-AB07-460D-245BF450B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6F4436-1FBE-EB10-2A8E-7CB86472498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994574" y="1361338"/>
            <a:ext cx="3717626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196B96-D44D-A7BA-D3ED-3AA0AB4B886E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9200" y="1361338"/>
            <a:ext cx="3709506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362742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608" userDrawn="1">
          <p15:clr>
            <a:srgbClr val="FBAE40"/>
          </p15:clr>
        </p15:guide>
        <p15:guide id="3" pos="3135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3/4 Vertica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34411-2713-994F-8B9D-F4BF3C10A810}"/>
              </a:ext>
            </a:extLst>
          </p:cNvPr>
          <p:cNvSpPr/>
          <p:nvPr userDrawn="1"/>
        </p:nvSpPr>
        <p:spPr>
          <a:xfrm>
            <a:off x="-4132" y="0"/>
            <a:ext cx="608267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BE559DB-1EFA-7E1C-0CDF-D6DC24821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426" y="795383"/>
            <a:ext cx="52110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Master text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17CAB-8946-3D9B-9C3E-053C41EEAAA6}"/>
              </a:ext>
            </a:extLst>
          </p:cNvPr>
          <p:cNvSpPr/>
          <p:nvPr userDrawn="1"/>
        </p:nvSpPr>
        <p:spPr>
          <a:xfrm>
            <a:off x="7938058" y="4695963"/>
            <a:ext cx="779929" cy="439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C51AB86A-FA77-CB4B-8C2D-5A803895CB88}" type="slidenum">
              <a:rPr lang="en-US" sz="700" b="0" i="0" kern="1200" smtClean="0">
                <a:solidFill>
                  <a:schemeClr val="tx1"/>
                </a:solidFill>
                <a:latin typeface="+mn-lt"/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/>
              <a:t>‹#›</a:t>
            </a:fld>
            <a:endParaRPr lang="en-US" sz="700" b="0" i="0" kern="1200">
              <a:solidFill>
                <a:schemeClr val="tx1"/>
              </a:solidFill>
              <a:latin typeface="+mn-lt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26F578E6-D47C-AFBE-B225-902F0E1BC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6" y="456160"/>
            <a:ext cx="5211074" cy="332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EEA40B5-433C-D7B8-56AD-9FD4155051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6689" y="4610581"/>
            <a:ext cx="2198333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7AA0E1-0EA7-02B9-157B-4F109ED60877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rgbClr val="111211"/>
          </a:solidFill>
        </p:grpSpPr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726F8961-F312-7C10-26F1-1D14675CA821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72D334CF-F49F-F80D-C4AB-FB6ADAADB351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91AF9D2B-7D5D-552E-E772-73BFC4E83FE8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5EB09B58-0C9A-747C-6069-6E8C1D780110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1206D1B2-AB67-FFC0-CD9B-17D5D6B12866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664624A5-8111-2507-652E-B8B57CFC0030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A75B2550-9BF4-1350-E22E-1ADB93E2EE87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4" descr="preencoded.png">
              <a:extLst>
                <a:ext uri="{FF2B5EF4-FFF2-40B4-BE49-F238E27FC236}">
                  <a16:creationId xmlns:a16="http://schemas.microsoft.com/office/drawing/2014/main" id="{C9B9774B-435E-7403-3F68-F8EA856E303E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EEDC-E0E3-F022-67D3-EA406130473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39200" y="1361338"/>
            <a:ext cx="5212300" cy="30664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4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134938" indent="-1301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266700" indent="-1333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8300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0689" indent="-23033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8300"/>
              </a:buClr>
              <a:buFont typeface="System Font Regular"/>
              <a:buChar char="﹣"/>
              <a:tabLst/>
              <a:defRPr sz="11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copy</a:t>
            </a:r>
          </a:p>
          <a:p>
            <a:pPr lvl="2"/>
            <a:r>
              <a:rPr lang="en-GB"/>
              <a:t>Bullet</a:t>
            </a:r>
          </a:p>
          <a:p>
            <a:pPr lvl="3"/>
            <a:r>
              <a:rPr lang="en-GB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254459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0" userDrawn="1">
          <p15:clr>
            <a:srgbClr val="FBAE40"/>
          </p15:clr>
        </p15:guide>
        <p15:guide id="2" pos="410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BC12B-524A-6945-B109-A779D496A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503861"/>
            <a:ext cx="1516668" cy="238980"/>
          </a:xfrm>
          <a:prstGeom prst="rect">
            <a:avLst/>
          </a:prstGeom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7E4015E-6273-7144-9FA5-A8D1ED0BA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2D7D36E-10DC-BC46-BA0C-02C730DB33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main title is on one line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0E629D-3571-6281-980F-D1F584025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0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title of the deck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4CE960-5319-874B-A9A8-CDF74C466E47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45859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orizontal Heading_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0B54682-7D28-4645-AC9B-F5ECD783FFD9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0" i="0"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43E64FE-3F55-B1D0-57AC-03651F959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550731F1-D766-1959-D71C-926F7B88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7" y="455924"/>
            <a:ext cx="8275735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993BC5-5F0F-9A2C-5B43-9DE7820F4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9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orizontal Heading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B9FF73-BB68-734B-AA5F-7CFC78248B51}"/>
              </a:ext>
            </a:extLst>
          </p:cNvPr>
          <p:cNvSpPr/>
          <p:nvPr userDrawn="1"/>
        </p:nvSpPr>
        <p:spPr>
          <a:xfrm>
            <a:off x="958" y="0"/>
            <a:ext cx="9144000" cy="257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0" i="0"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50A57EB-1B45-9D76-C02E-D329CA5F9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9F3C4788-0220-2431-6570-1FF73CC4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47537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FDFC558-F6B7-BE2B-BAF7-EA0216C023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68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orizontal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B9FF73-BB68-734B-AA5F-7CFC78248B51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50A57EB-1B45-9D76-C02E-D329CA5F9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9F3C4788-0220-2431-6570-1FF73CC4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47537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80A6AB-CCC2-8DE7-80DA-094CBC89B37E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512756" y="1129832"/>
            <a:ext cx="1380622" cy="138019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96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820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200" b="0" i="0" dirty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685356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0C0F4F3-1DC6-85B5-F499-D6E62CE5AE4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3880319" y="1129832"/>
            <a:ext cx="1380622" cy="138019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96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820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2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685356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A18E5D7-E446-5AC2-8A90-EC61A4D255BA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6250167" y="1129832"/>
            <a:ext cx="1380622" cy="138019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96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820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12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685356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B45B4AF-E698-E95D-9665-BC7DB47221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5571F6-93F9-0132-D86A-5F994B884C6E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510754" y="2976950"/>
            <a:ext cx="1386542" cy="138611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900" b="0" i="0" dirty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685356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B9054B6-407C-A9B4-2527-E8B9EC3E8B3F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3878317" y="2976950"/>
            <a:ext cx="1386542" cy="138611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900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685356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138AC97-5C04-9C0B-4F13-70FAC86F9F9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6247207" y="2976950"/>
            <a:ext cx="1386542" cy="138611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en-US" sz="900" b="0" i="0" dirty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685356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81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5AB0599-D3D5-AF4C-A865-3BDDB850966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12834"/>
          <a:stretch/>
        </p:blipFill>
        <p:spPr>
          <a:xfrm>
            <a:off x="6360858" y="101076"/>
            <a:ext cx="2681219" cy="426486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A232386-CA25-339C-1C44-474E9CCA9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131539"/>
            <a:ext cx="5240487" cy="1886883"/>
          </a:xfrm>
        </p:spPr>
        <p:txBody>
          <a:bodyPr anchor="t"/>
          <a:lstStyle>
            <a:lvl1pPr marL="0" indent="0" algn="l">
              <a:spcBef>
                <a:spcPts val="0"/>
              </a:spcBef>
              <a:spcAft>
                <a:spcPts val="1799"/>
              </a:spcAft>
              <a:buNone/>
              <a:defRPr sz="2799" b="0" i="0" baseline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here, author on next level (return and then click indent)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2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Quot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58BD177-52E5-AB7A-6EAE-E9849D9BF7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3303" t="34469" r="23478" b="12475"/>
          <a:stretch/>
        </p:blipFill>
        <p:spPr>
          <a:xfrm rot="5400000">
            <a:off x="7244849" y="3244353"/>
            <a:ext cx="1901769" cy="18965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431BF77-3A58-E0AF-712F-209D4F60A5E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4469" r="23478"/>
          <a:stretch/>
        </p:blipFill>
        <p:spPr>
          <a:xfrm rot="16200000">
            <a:off x="-196028" y="196033"/>
            <a:ext cx="2734527" cy="2342468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8595ED-3448-4824-7792-F6FE35EA5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1757" y="1791089"/>
            <a:ext cx="5240487" cy="188688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799"/>
              </a:spcAft>
              <a:buNone/>
              <a:defRPr sz="2799" b="0" i="0" baseline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here, author on next level (return and then click indent)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52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Quote Left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743DC2D3-E939-3448-84FA-1838127767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654800" y="112391"/>
            <a:ext cx="2406755" cy="4391926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9B641E-824F-34A2-5451-CFB5295995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1" y="1131539"/>
            <a:ext cx="5240487" cy="1886883"/>
          </a:xfrm>
        </p:spPr>
        <p:txBody>
          <a:bodyPr anchor="t"/>
          <a:lstStyle>
            <a:lvl1pPr marL="0" indent="0" algn="l">
              <a:spcBef>
                <a:spcPts val="0"/>
              </a:spcBef>
              <a:spcAft>
                <a:spcPts val="1799"/>
              </a:spcAft>
              <a:buNone/>
              <a:defRPr sz="2799" b="0" i="0" baseline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here, author on next level (return and then click indent)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584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Quote Centered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A0047969-E2AF-A2F9-C65E-8E20C2DAAAD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3303" t="34469" r="23478" b="12475"/>
          <a:stretch/>
        </p:blipFill>
        <p:spPr>
          <a:xfrm rot="5400000">
            <a:off x="7244849" y="3244353"/>
            <a:ext cx="1901769" cy="18965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B3597D5-AA98-722B-2BAD-C87870BE3CE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4469" r="23478"/>
          <a:stretch/>
        </p:blipFill>
        <p:spPr>
          <a:xfrm rot="16200000">
            <a:off x="-157195" y="157197"/>
            <a:ext cx="2192825" cy="187843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181853-BF92-D094-BEA4-1811EF958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1757" y="1791089"/>
            <a:ext cx="5240487" cy="1886883"/>
          </a:xfr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799"/>
              </a:spcAft>
              <a:buNone/>
              <a:defRPr sz="2799" b="0" i="0" baseline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here, author on next level (return and then click indent)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5775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673FF346-27A8-8E4F-A88C-77FA9CC5835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5687" r="-3428"/>
          <a:stretch/>
        </p:blipFill>
        <p:spPr>
          <a:xfrm>
            <a:off x="6862725" y="101077"/>
            <a:ext cx="2105107" cy="4941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A6D206-4C69-0742-A446-1C465D76E03C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B5CB9-EF4D-BA40-985B-E59A99E8CAE5}"/>
              </a:ext>
            </a:extLst>
          </p:cNvPr>
          <p:cNvSpPr/>
          <p:nvPr userDrawn="1"/>
        </p:nvSpPr>
        <p:spPr>
          <a:xfrm>
            <a:off x="670242" y="3927164"/>
            <a:ext cx="1452642" cy="26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/company/mind-gym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5BA501-BB91-4741-A101-C644414EA772}"/>
              </a:ext>
            </a:extLst>
          </p:cNvPr>
          <p:cNvSpPr/>
          <p:nvPr userDrawn="1"/>
        </p:nvSpPr>
        <p:spPr>
          <a:xfrm>
            <a:off x="2776043" y="3927164"/>
            <a:ext cx="1125629" cy="26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@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themindgym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7E26B22-919A-3F49-86A1-9CDF615315F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682" y="3916631"/>
            <a:ext cx="233468" cy="233396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D8B6B66B-01C1-65A9-6886-244BD91E9F1F}"/>
              </a:ext>
            </a:extLst>
          </p:cNvPr>
          <p:cNvSpPr txBox="1">
            <a:spLocks/>
          </p:cNvSpPr>
          <p:nvPr userDrawn="1"/>
        </p:nvSpPr>
        <p:spPr>
          <a:xfrm>
            <a:off x="440426" y="456159"/>
            <a:ext cx="54396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+mj-lt"/>
                <a:ea typeface="Aktiv Grotesk Medium" panose="020B0504020202020204" pitchFamily="34" charset="0"/>
                <a:cs typeface="Aktiv Grotesk Medium" panose="020B0504020202020204" pitchFamily="34" charset="0"/>
              </a:defRPr>
            </a:lvl1pPr>
          </a:lstStyle>
          <a:p>
            <a:r>
              <a:rPr lang="en-GB" sz="2399" b="0" i="0">
                <a:solidFill>
                  <a:schemeClr val="tx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Get in touch</a:t>
            </a:r>
            <a:endParaRPr lang="en-US" sz="2399" b="0" i="0">
              <a:solidFill>
                <a:schemeClr val="tx1"/>
              </a:solidFill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2C71627-80A0-63C1-7734-90BBCC187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54396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5C6C954-7CBC-E7A0-ADD4-69CDB2A00E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2433" y="1362554"/>
            <a:ext cx="1938458" cy="24663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2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7936" indent="0">
              <a:lnSpc>
                <a:spcPct val="100000"/>
              </a:lnSpc>
              <a:spcAft>
                <a:spcPts val="200"/>
              </a:spcAft>
              <a:tabLst/>
              <a:defRPr sz="13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7936" indent="0">
              <a:lnSpc>
                <a:spcPct val="100000"/>
              </a:lnSpc>
              <a:spcAft>
                <a:spcPts val="200"/>
              </a:spcAft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176160" indent="-176160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1364" indent="-230119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Font typeface="System Font Regular"/>
              <a:buChar char="﹣"/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Body copy</a:t>
            </a:r>
          </a:p>
          <a:p>
            <a:pPr lvl="3"/>
            <a:r>
              <a:rPr lang="en-GB"/>
              <a:t>Bullet</a:t>
            </a:r>
          </a:p>
          <a:p>
            <a:pPr lvl="4"/>
            <a:r>
              <a:rPr lang="en-GB"/>
              <a:t>Sub bullet</a:t>
            </a:r>
            <a:endParaRPr lang="en-US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CAABC99-F867-8964-C60E-5E6BA38892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3936" y="1362554"/>
            <a:ext cx="1938458" cy="24663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2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7936" indent="0">
              <a:lnSpc>
                <a:spcPct val="100000"/>
              </a:lnSpc>
              <a:spcAft>
                <a:spcPts val="200"/>
              </a:spcAft>
              <a:tabLst/>
              <a:defRPr sz="13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7936" indent="0">
              <a:lnSpc>
                <a:spcPct val="100000"/>
              </a:lnSpc>
              <a:spcAft>
                <a:spcPts val="200"/>
              </a:spcAft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176160" indent="-176160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1364" indent="-230119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Font typeface="System Font Regular"/>
              <a:buChar char="﹣"/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Body copy</a:t>
            </a:r>
          </a:p>
          <a:p>
            <a:pPr lvl="3"/>
            <a:r>
              <a:rPr lang="en-GB"/>
              <a:t>Bullet</a:t>
            </a:r>
          </a:p>
          <a:p>
            <a:pPr lvl="4"/>
            <a:r>
              <a:rPr lang="en-GB"/>
              <a:t>Sub bullet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2941497-DE48-7595-FE3A-E8B2ECB776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1512" y="1362554"/>
            <a:ext cx="1938458" cy="24663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200"/>
              </a:spcAft>
              <a:defRPr sz="1400" b="0" i="0">
                <a:solidFill>
                  <a:schemeClr val="accent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7936" indent="0">
              <a:lnSpc>
                <a:spcPct val="100000"/>
              </a:lnSpc>
              <a:spcAft>
                <a:spcPts val="200"/>
              </a:spcAft>
              <a:tabLst/>
              <a:defRPr sz="13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  <a:lvl3pPr marL="7936" indent="0">
              <a:lnSpc>
                <a:spcPct val="100000"/>
              </a:lnSpc>
              <a:spcAft>
                <a:spcPts val="200"/>
              </a:spcAft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3pPr>
            <a:lvl4pPr marL="176160" indent="-176160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4pPr>
            <a:lvl5pPr marL="371364" indent="-230119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Font typeface="System Font Regular"/>
              <a:buChar char="﹣"/>
              <a:tabLst/>
              <a:defRPr sz="12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Subheading</a:t>
            </a:r>
          </a:p>
          <a:p>
            <a:pPr lvl="2"/>
            <a:r>
              <a:rPr lang="en-GB"/>
              <a:t>Body copy</a:t>
            </a:r>
          </a:p>
          <a:p>
            <a:pPr lvl="3"/>
            <a:r>
              <a:rPr lang="en-GB"/>
              <a:t>Bullet</a:t>
            </a:r>
          </a:p>
          <a:p>
            <a:pPr lvl="4"/>
            <a:r>
              <a:rPr lang="en-GB"/>
              <a:t>Sub bullet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42F89-C333-B8F7-3D86-605DFFDF89EF}"/>
              </a:ext>
            </a:extLst>
          </p:cNvPr>
          <p:cNvSpPr/>
          <p:nvPr userDrawn="1"/>
        </p:nvSpPr>
        <p:spPr>
          <a:xfrm>
            <a:off x="4915415" y="3927164"/>
            <a:ext cx="795411" cy="26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MindGym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7FE67F-E2D3-06FB-022E-E74A5C5E85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1513" y="3929077"/>
            <a:ext cx="227821" cy="2277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4518F30-D6A8-2995-2D4B-3A21C15BA6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3937" y="3951272"/>
            <a:ext cx="179429" cy="1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542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97D0665-04B2-A141-9695-FAEFAEFB5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" y="0"/>
            <a:ext cx="914325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8E392-1FF7-BD46-B287-84C35C50BA83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5E98ED98-E102-FD42-8B37-188B9C49D7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"/>
            <a:ext cx="5200650" cy="4695963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85F90E10-00FE-794F-A688-584A56DA8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6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Move this subline up if </a:t>
            </a:r>
            <a:br>
              <a:rPr lang="en-GB" noProof="0"/>
            </a:br>
            <a:r>
              <a:rPr lang="en-GB" noProof="0"/>
              <a:t>main title is on one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74F37-61D9-A948-BFF6-88DF11B07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06B05D-A494-3DBA-00F5-070F1B452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This is the main title of the deck</a:t>
            </a:r>
          </a:p>
        </p:txBody>
      </p:sp>
    </p:spTree>
    <p:extLst>
      <p:ext uri="{BB962C8B-B14F-4D97-AF65-F5344CB8AC3E}">
        <p14:creationId xmlns:p14="http://schemas.microsoft.com/office/powerpoint/2010/main" val="716969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B36ADE31-714F-6244-925A-BEA91A53F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6"/>
            <a:ext cx="9144000" cy="5140909"/>
          </a:xfrm>
          <a:prstGeom prst="rect">
            <a:avLst/>
          </a:prstGeom>
        </p:spPr>
      </p:pic>
      <p:pic>
        <p:nvPicPr>
          <p:cNvPr id="15" name="Object 1" descr="preencoded.png">
            <a:extLst>
              <a:ext uri="{FF2B5EF4-FFF2-40B4-BE49-F238E27FC236}">
                <a16:creationId xmlns:a16="http://schemas.microsoft.com/office/drawing/2014/main" id="{9ED5E9A4-BCC1-264F-B4B6-CA042AAE6B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8" y="1"/>
            <a:ext cx="5200650" cy="4695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963A92-3D29-574A-9628-C711D526AB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7E20181F-94C7-C042-B7F9-8569724C4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6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5A6DA-F1C5-DC44-A715-B001C16FFC08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48CA6-9392-EF16-3612-14DE3578D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the main title of the deck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CF77931-29CB-594A-878B-6C7B923A996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1451"/>
          <a:stretch/>
        </p:blipFill>
        <p:spPr>
          <a:xfrm>
            <a:off x="5791401" y="-1"/>
            <a:ext cx="3352599" cy="4252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BC12B-524A-6945-B109-A779D496A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800" y="4503861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B1BB1F1F-CF93-BB40-AD18-57C3CD59F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FD86BC9-51F6-4C39-7731-9DE627B4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3EFF3-9CED-F019-7FFB-4546937B6385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39389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1F61777A-76C9-684A-B358-618C167FD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296"/>
            <a:ext cx="9144000" cy="5140909"/>
          </a:xfrm>
          <a:prstGeom prst="rect">
            <a:avLst/>
          </a:prstGeom>
        </p:spPr>
      </p:pic>
      <p:pic>
        <p:nvPicPr>
          <p:cNvPr id="15" name="Object 1" descr="preencoded.png">
            <a:extLst>
              <a:ext uri="{FF2B5EF4-FFF2-40B4-BE49-F238E27FC236}">
                <a16:creationId xmlns:a16="http://schemas.microsoft.com/office/drawing/2014/main" id="{C6C2BEB4-3980-0540-B5A5-564319967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8" y="1"/>
            <a:ext cx="5200650" cy="4695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89E6D-6ABC-5246-BA5F-E42843768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D233DD5-1D15-CC4F-9604-E684B5A2EC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6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8157F-5698-5147-9DF2-B2AEF00CB3EA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2156-1320-B561-E5D0-8E8917AA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the main title of the deck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2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07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BC12B-524A-6945-B109-A779D496A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503860"/>
            <a:ext cx="1516668" cy="238980"/>
          </a:xfrm>
          <a:prstGeom prst="rect">
            <a:avLst/>
          </a:prstGeom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7E4015E-6273-7144-9FA5-A8D1ED0BA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2D7D36E-10DC-BC46-BA0C-02C730DB33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07624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main title is on one line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0E629D-3571-6281-980F-D1F584025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6" y="447751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title of the deck</a:t>
            </a:r>
          </a:p>
        </p:txBody>
      </p:sp>
    </p:spTree>
    <p:extLst>
      <p:ext uri="{BB962C8B-B14F-4D97-AF65-F5344CB8AC3E}">
        <p14:creationId xmlns:p14="http://schemas.microsoft.com/office/powerpoint/2010/main" val="15919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CF77931-29CB-594A-878B-6C7B923A996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1451"/>
          <a:stretch/>
        </p:blipFill>
        <p:spPr>
          <a:xfrm>
            <a:off x="5791400" y="-1"/>
            <a:ext cx="3352599" cy="4252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BC12B-524A-6945-B109-A779D496AB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800" y="4503860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B1BB1F1F-CF93-BB40-AD18-57C3CD59F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4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FD86BC9-51F6-4C39-7731-9DE627B4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1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3EFF3-9CED-F019-7FFB-4546937B6385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169415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BC12B-524A-6945-B109-A779D496A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503860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B1BB1F1F-CF93-BB40-AD18-57C3CD59F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4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Move this subline up if </a:t>
            </a:r>
            <a:br>
              <a:rPr lang="en-GB" noProof="0"/>
            </a:br>
            <a:r>
              <a:rPr lang="en-GB" noProof="0"/>
              <a:t>main title is on one line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FD86BC9-51F6-4C39-7731-9DE627B4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1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17D7C46-5C28-842A-7E75-89A6A836608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233" t="13446" r="17081" b="42885"/>
          <a:stretch/>
        </p:blipFill>
        <p:spPr>
          <a:xfrm>
            <a:off x="5494868" y="0"/>
            <a:ext cx="3649133" cy="3731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B49D6D-995E-D993-76D6-9938DB09C306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2303423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BC12B-524A-6945-B109-A779D496A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503860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B1BB1F1F-CF93-BB40-AD18-57C3CD59F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4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FD86BC9-51F6-4C39-7731-9DE627B4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1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17D7C46-5C28-842A-7E75-89A6A836608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108" t="15509" r="13206" b="40822"/>
          <a:stretch/>
        </p:blipFill>
        <p:spPr>
          <a:xfrm>
            <a:off x="5494868" y="0"/>
            <a:ext cx="3649133" cy="3731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B49D6D-995E-D993-76D6-9938DB09C306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97DDF48-9427-3B02-C3D1-80F1B62D8E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8700" y="4353169"/>
            <a:ext cx="1503680" cy="491657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012BC9-D021-93D0-B963-0E4F5C947B0A}"/>
              </a:ext>
            </a:extLst>
          </p:cNvPr>
          <p:cNvCxnSpPr>
            <a:cxnSpLocks/>
          </p:cNvCxnSpPr>
          <p:nvPr userDrawn="1"/>
        </p:nvCxnSpPr>
        <p:spPr>
          <a:xfrm>
            <a:off x="2141220" y="4359041"/>
            <a:ext cx="0" cy="47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1F61777A-76C9-684A-B358-618C167FD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296"/>
            <a:ext cx="9144000" cy="5140909"/>
          </a:xfrm>
          <a:prstGeom prst="rect">
            <a:avLst/>
          </a:prstGeom>
        </p:spPr>
      </p:pic>
      <p:pic>
        <p:nvPicPr>
          <p:cNvPr id="15" name="Object 1" descr="preencoded.png">
            <a:extLst>
              <a:ext uri="{FF2B5EF4-FFF2-40B4-BE49-F238E27FC236}">
                <a16:creationId xmlns:a16="http://schemas.microsoft.com/office/drawing/2014/main" id="{C6C2BEB4-3980-0540-B5A5-564319967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8" y="1"/>
            <a:ext cx="5200650" cy="4695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89E6D-6ABC-5246-BA5F-E42843768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D233DD5-1D15-CC4F-9604-E684B5A2EC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6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8157F-5698-5147-9DF2-B2AEF00CB3EA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2156-1320-B561-E5D0-8E8917AA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the main title of the deck</a:t>
            </a:r>
            <a:endParaRPr lang="en-US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ECF8616-8845-6213-2506-D43D0A5F88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8700" y="4117021"/>
            <a:ext cx="1503680" cy="491657"/>
          </a:xfrm>
          <a:prstGeom prst="rect">
            <a:avLst/>
          </a:prstGeo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CEA0B-E296-57A4-3A8F-D192771B1735}"/>
              </a:ext>
            </a:extLst>
          </p:cNvPr>
          <p:cNvCxnSpPr/>
          <p:nvPr userDrawn="1"/>
        </p:nvCxnSpPr>
        <p:spPr>
          <a:xfrm>
            <a:off x="2141220" y="4121148"/>
            <a:ext cx="0" cy="479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32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07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90D2C6FB-D9AB-A44C-A02F-24B825ED0EB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976" t="12590" r="16799"/>
          <a:stretch/>
        </p:blipFill>
        <p:spPr>
          <a:xfrm>
            <a:off x="6220918" y="1"/>
            <a:ext cx="2923082" cy="4348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1D3A1-3CB3-B04D-8816-AD83474E4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803" y="4503860"/>
            <a:ext cx="1516664" cy="238980"/>
          </a:xfrm>
          <a:prstGeom prst="rect">
            <a:avLst/>
          </a:prstGeom>
        </p:spPr>
      </p:pic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16FAD23-658A-3A4D-9E70-A530D34E3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4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F2FB51-7EFC-5B68-A030-2BD63D050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1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98C51-EB3B-C1F7-DB34-222F173B6638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160092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53D8CBF-6C81-C8D9-B711-A9EDE3A6FCC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6565" r="23478"/>
          <a:stretch/>
        </p:blipFill>
        <p:spPr>
          <a:xfrm>
            <a:off x="4436535" y="-1"/>
            <a:ext cx="4707466" cy="4516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1D3A1-3CB3-B04D-8816-AD83474E4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1803" y="4503860"/>
            <a:ext cx="1516664" cy="238980"/>
          </a:xfrm>
          <a:prstGeom prst="rect">
            <a:avLst/>
          </a:prstGeom>
        </p:spPr>
      </p:pic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16FAD23-658A-3A4D-9E70-A530D34E3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4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4F2FB51-7EFC-5B68-A030-2BD63D050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5" y="447751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A28401-2748-9E60-52B5-8C1AEA915A11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</p:spTree>
    <p:extLst>
      <p:ext uri="{BB962C8B-B14F-4D97-AF65-F5344CB8AC3E}">
        <p14:creationId xmlns:p14="http://schemas.microsoft.com/office/powerpoint/2010/main" val="2672321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9F6227E-EC10-4D44-8B78-60976CE67FB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D8A6419-B048-B34D-8A41-F95F9ACE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07624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86419-D37B-B877-EF03-88E3B441D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447538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of the section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B1ECA-6622-7EE3-2848-1CDE4414DC1A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0271DD36-67BA-7A63-68E8-EDB86E282D4A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67E6FDC3-8DBA-CC4A-3698-00060E22600A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EC70E70-FD47-0836-078E-09F0CF0509E2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337A64C7-7B0B-9C28-531A-C1440B749814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0E1FA612-969C-8188-10F3-107C0C9823D1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602B5A6B-7029-BE4A-0722-3B30DFCBD3F6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8CDC43CD-38CC-CC87-BD2C-E5E54C4E3710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ED084EBE-A84B-20B1-B208-5AE29734D775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2890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D8A6419-B048-B34D-8A41-F95F9ACE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799" y="1707624"/>
            <a:ext cx="4761173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11529C64-F629-A34C-B3FE-E097121BA14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27969" y="0"/>
            <a:ext cx="2816032" cy="464748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53D31A-A504-AC85-4385-BB5DA2022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47538"/>
            <a:ext cx="4761172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FD5349-195D-3439-8B52-45C8C3561F2B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61BE62C2-4A3C-2D7C-E99E-B2A775E0BF2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4615D160-9921-B8EE-1850-470EAF7E8980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2752DA50-C9E4-FC7C-A7E1-DCA9359FFBDD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0914D736-311D-B5E1-CCC2-0376E487926C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B7744CFF-E1AE-A2B6-1CCD-832E75C8A28B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775565B5-B03F-7D12-2F23-C79122AA2780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F59062EC-E1E8-C20E-D448-CBA95C6D779D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CF0ECBE9-1356-C7CF-FF4E-EC0B33E84AB5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47224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B1BB1F1F-CF93-BB40-AD18-57C3CD59F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Move this subline up if </a:t>
            </a:r>
            <a:br>
              <a:rPr lang="en-GB" noProof="0"/>
            </a:br>
            <a:r>
              <a:rPr lang="en-GB" noProof="0"/>
              <a:t>main title is on one line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FD86BC9-51F6-4C39-7731-9DE627B4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17D7C46-5C28-842A-7E75-89A6A836608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0233" t="13446" r="17081" b="42885"/>
          <a:stretch/>
        </p:blipFill>
        <p:spPr>
          <a:xfrm>
            <a:off x="5494868" y="-1"/>
            <a:ext cx="3649133" cy="37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8776FB1-DE3D-3841-BEBD-34A01B9F5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07624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3A2EA5-EC70-7F47-AA08-BD1ED6239DA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7326" t="4403" r="6144"/>
          <a:stretch/>
        </p:blipFill>
        <p:spPr>
          <a:xfrm>
            <a:off x="6578222" y="-1"/>
            <a:ext cx="2565779" cy="4591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CA2EC-35A2-AD05-A900-15EF452E1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447538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997D7B-1FED-D9AD-70A3-BBE92AC1FBD4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B719BAD4-140D-5AF1-008C-34D516A0D2FE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B4C51F22-023F-2044-FEEB-1905FDCF1485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BEF961C1-86DE-9B24-0F01-1AD32767B0C7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5FB1B621-45DE-EDEB-3157-2C63F3870EF5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EA25E70B-9C45-DAC7-A963-8AC72D388B98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412C0B65-F809-9761-1B01-9FE672C7FCC6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55EC484F-7531-B56E-5AA6-9F8E67D367DC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276E8547-982A-D31B-1D75-5E8D40CB5E6B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72910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8776FB1-DE3D-3841-BEBD-34A01B9F5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07624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  <a:br>
              <a:rPr lang="en-GB"/>
            </a:br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CA2EC-35A2-AD05-A900-15EF452E1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447538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of the section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54348B-7A7F-7F86-9085-E3D495A8660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26565" r="23478"/>
          <a:stretch/>
        </p:blipFill>
        <p:spPr>
          <a:xfrm>
            <a:off x="4436535" y="-1"/>
            <a:ext cx="4707466" cy="45161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0B8B0F-498C-D466-0085-D1C2D90BBDDB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2E98A715-BE8E-DB81-5BEA-30CBB80A10D0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3DF8089-770B-01CC-1B3D-677CC1FADA21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96BC9ACF-1808-B1D1-6A7B-E180579D6B61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DD3C07EA-4F09-4EEF-3C12-E60A79736619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2D99455D-72D1-6B68-523E-B11F3525134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EE095B34-5F7D-D976-2D00-FC22CB704EF9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DA0CCFE4-C2EF-FE13-F705-4449636223B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5B7068F0-A731-955E-0AFF-587C48CABC71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377568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Imag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17FB96E-D171-0444-B643-AA1C309C91B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F5F4D1-FA2D-304D-8A8D-66F0B9BA83CF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05DCC1E1-4DB8-874B-A15F-5DC73CA34498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C5C9E444-85BD-414B-963D-7AE2A1AC8EEB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53DBA303-00CE-D54F-A861-41210C7FE4FA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9820ED15-E250-5C40-93A6-0E93DC5F63B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A938CB29-2D6C-874B-B379-A3766D2888A5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7" name="Object 4" descr="preencoded.png">
              <a:extLst>
                <a:ext uri="{FF2B5EF4-FFF2-40B4-BE49-F238E27FC236}">
                  <a16:creationId xmlns:a16="http://schemas.microsoft.com/office/drawing/2014/main" id="{253BE92C-2B33-5B44-A654-F7B86B1D121E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8" name="Object 4" descr="preencoded.png">
              <a:extLst>
                <a:ext uri="{FF2B5EF4-FFF2-40B4-BE49-F238E27FC236}">
                  <a16:creationId xmlns:a16="http://schemas.microsoft.com/office/drawing/2014/main" id="{35A3CE56-C30E-824C-A8C6-2FA086142A65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9" name="Object 4" descr="preencoded.png">
              <a:extLst>
                <a:ext uri="{FF2B5EF4-FFF2-40B4-BE49-F238E27FC236}">
                  <a16:creationId xmlns:a16="http://schemas.microsoft.com/office/drawing/2014/main" id="{B9AB2FAA-67C0-894A-BB31-D07BA0329D7E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81C8F8E-FB1A-0444-ABF8-B69F252C32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707624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main title is on one line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E2A52-E3B7-F69A-CC4B-6B796FE30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447538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title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2493454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7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 Column_Icons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7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6" name="Title 6">
            <a:extLst>
              <a:ext uri="{FF2B5EF4-FFF2-40B4-BE49-F238E27FC236}">
                <a16:creationId xmlns:a16="http://schemas.microsoft.com/office/drawing/2014/main" id="{57A5B6F0-6BF6-2DAA-9361-20DB0B6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E5FA87-B61A-2A36-71A7-ED487A23B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845717"/>
            <a:ext cx="8271774" cy="221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2B935E-54FF-1363-2D8E-BA2752BF6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A9B87ADC-34BF-BA59-53DC-0E19D5D823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420" y="1353721"/>
            <a:ext cx="2471420" cy="3074038"/>
          </a:xfrm>
          <a:prstGeom prst="roundRect">
            <a:avLst>
              <a:gd name="adj" fmla="val 8472"/>
            </a:avLst>
          </a:prstGeom>
          <a:gradFill>
            <a:gsLst>
              <a:gs pos="98000">
                <a:srgbClr val="D0D0D6">
                  <a:alpha val="49562"/>
                </a:srgbClr>
              </a:gs>
              <a:gs pos="0">
                <a:srgbClr val="D0D0D6">
                  <a:alpha val="0"/>
                </a:srgbClr>
              </a:gs>
            </a:gsLst>
            <a:lin ang="16200000" scaled="1"/>
          </a:gradFill>
        </p:spPr>
        <p:txBody>
          <a:bodyPr lIns="180000" tIns="1224000" rIns="180000" bIns="180000" anchor="t"/>
          <a:lstStyle>
            <a:lvl1pPr algn="ctr">
              <a:lnSpc>
                <a:spcPct val="100000"/>
              </a:lnSpc>
              <a:spcAft>
                <a:spcPts val="200"/>
              </a:spcAft>
              <a:defRPr sz="16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 algn="ctr">
              <a:lnSpc>
                <a:spcPct val="100000"/>
              </a:lnSpc>
              <a:spcAft>
                <a:spcPts val="200"/>
              </a:spcAft>
              <a:tabLst/>
              <a:defRPr sz="14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text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0F5AD35C-8A82-5D08-88CD-B4BC399A3D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0100" y="1353721"/>
            <a:ext cx="2471420" cy="3074038"/>
          </a:xfrm>
          <a:prstGeom prst="roundRect">
            <a:avLst>
              <a:gd name="adj" fmla="val 8472"/>
            </a:avLst>
          </a:prstGeom>
          <a:gradFill>
            <a:gsLst>
              <a:gs pos="98000">
                <a:srgbClr val="D0D0D6">
                  <a:alpha val="49562"/>
                </a:srgbClr>
              </a:gs>
              <a:gs pos="0">
                <a:srgbClr val="D0D0D6">
                  <a:alpha val="0"/>
                </a:srgbClr>
              </a:gs>
            </a:gsLst>
            <a:lin ang="16200000" scaled="1"/>
          </a:gradFill>
        </p:spPr>
        <p:txBody>
          <a:bodyPr lIns="180000" tIns="1224000" rIns="180000" bIns="180000" anchor="t"/>
          <a:lstStyle>
            <a:lvl1pPr algn="ctr">
              <a:lnSpc>
                <a:spcPct val="100000"/>
              </a:lnSpc>
              <a:spcAft>
                <a:spcPts val="200"/>
              </a:spcAft>
              <a:defRPr sz="16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 algn="ctr">
              <a:lnSpc>
                <a:spcPct val="100000"/>
              </a:lnSpc>
              <a:spcAft>
                <a:spcPts val="200"/>
              </a:spcAft>
              <a:tabLst/>
              <a:defRPr sz="14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text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9CC9485-0A73-A86A-7415-4A94E9740B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0781" y="1353721"/>
            <a:ext cx="2471420" cy="3074038"/>
          </a:xfrm>
          <a:prstGeom prst="roundRect">
            <a:avLst>
              <a:gd name="adj" fmla="val 8472"/>
            </a:avLst>
          </a:prstGeom>
          <a:gradFill>
            <a:gsLst>
              <a:gs pos="98000">
                <a:srgbClr val="D0D0D6">
                  <a:alpha val="49562"/>
                </a:srgbClr>
              </a:gs>
              <a:gs pos="0">
                <a:srgbClr val="D0D0D6">
                  <a:alpha val="0"/>
                </a:srgbClr>
              </a:gs>
            </a:gsLst>
            <a:lin ang="16200000" scaled="1"/>
          </a:gradFill>
        </p:spPr>
        <p:txBody>
          <a:bodyPr lIns="180000" tIns="1224000" rIns="180000" bIns="180000" anchor="t"/>
          <a:lstStyle>
            <a:lvl1pPr algn="ctr">
              <a:lnSpc>
                <a:spcPct val="100000"/>
              </a:lnSpc>
              <a:spcAft>
                <a:spcPts val="200"/>
              </a:spcAft>
              <a:defRPr sz="16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 algn="ctr">
              <a:lnSpc>
                <a:spcPct val="100000"/>
              </a:lnSpc>
              <a:spcAft>
                <a:spcPts val="200"/>
              </a:spcAft>
              <a:tabLst/>
              <a:defRPr sz="14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ABCB447-2394-8140-B9C5-FEB24E7810C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32258" y="1700995"/>
            <a:ext cx="885744" cy="694436"/>
          </a:xfrm>
          <a:prstGeom prst="rect">
            <a:avLst/>
          </a:prstGeom>
        </p:spPr>
        <p:txBody>
          <a:bodyPr/>
          <a:lstStyle>
            <a:lvl1pPr algn="ctr"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34817D-6123-5FF1-51C1-299EC81B0C4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033618" y="1700995"/>
            <a:ext cx="885744" cy="694436"/>
          </a:xfrm>
          <a:prstGeom prst="rect">
            <a:avLst/>
          </a:prstGeom>
        </p:spPr>
        <p:txBody>
          <a:bodyPr/>
          <a:lstStyle>
            <a:lvl1pPr algn="ctr"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65E586-8FBF-E9AC-9CE8-2EFCF14AAE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32938" y="1700995"/>
            <a:ext cx="885744" cy="694436"/>
          </a:xfrm>
          <a:prstGeom prst="rect">
            <a:avLst/>
          </a:prstGeom>
        </p:spPr>
        <p:txBody>
          <a:bodyPr/>
          <a:lstStyle>
            <a:lvl1pPr algn="ctr"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587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85815BD0-96B8-7FD4-562B-DE36D6CD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FFDAAE-DA72-FCC9-326E-588F7A51AF98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pic>
        <p:nvPicPr>
          <p:cNvPr id="5" name="Object 1" descr="preencoded.png">
            <a:extLst>
              <a:ext uri="{FF2B5EF4-FFF2-40B4-BE49-F238E27FC236}">
                <a16:creationId xmlns:a16="http://schemas.microsoft.com/office/drawing/2014/main" id="{24A9D838-2AA4-3D8E-3D49-2A476CA7D2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5200650" cy="4695825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3A437575-ABBF-0E7B-F5AB-386A508E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981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A36818A6-378E-CCF8-716A-F5639B3A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880CB883-ED68-88B4-84F7-11B8A6ECE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0"/>
            <a:ext cx="5200650" cy="4695825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A374F18-97FF-53FF-F437-C23E47DE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6DFEF-A36D-6377-3BF0-EBA788B2B746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50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EEBD81AA-48CC-B020-1425-5CE5F1E0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2CDDEF47-1FDF-83D0-1E1C-F75921C9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0"/>
            <a:ext cx="5200650" cy="4695825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8D94B4A-9A63-06EF-AAAE-A4F48FE2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EF7112-AC73-B996-E1E1-C070D2398DE5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70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A2C4214-F9D4-4F38-0625-91783B2C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A3BADB-2E76-684F-FEF3-7EDA9E8146CC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115" y="447750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5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D6D64C04-DC3A-C701-297D-F0C4BC2B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1"/>
          <a:stretch/>
        </p:blipFill>
        <p:spPr>
          <a:xfrm>
            <a:off x="5791200" y="0"/>
            <a:ext cx="3352800" cy="4252913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FD4B3CFD-EF97-6A2A-5407-734DB2D9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1B9EA-90E8-A38C-ED2D-A1A977DB6B10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24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68B5BD7D-2E48-98C4-D807-67E64554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0A716FA7-37DC-5BEB-D0FA-F8A118B3A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3" t="13446" r="17081" b="42885"/>
          <a:stretch/>
        </p:blipFill>
        <p:spPr>
          <a:xfrm>
            <a:off x="5494338" y="0"/>
            <a:ext cx="3649662" cy="3732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07E7D4-88EC-4B3F-545C-4D1A8A8376BA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5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6BC12B-524A-6945-B109-A779D496A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1800" y="4503861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B1BB1F1F-CF93-BB40-AD18-57C3CD59F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FD86BC9-51F6-4C39-7731-9DE627B4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This is the main </a:t>
            </a:r>
            <a:br>
              <a:rPr lang="en-GB"/>
            </a:br>
            <a:r>
              <a:rPr lang="en-GB"/>
              <a:t>title of the deck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17D7C46-5C28-842A-7E75-89A6A836608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108" t="14822" r="12029" b="40822"/>
          <a:stretch/>
        </p:blipFill>
        <p:spPr>
          <a:xfrm>
            <a:off x="5394200" y="0"/>
            <a:ext cx="3749800" cy="37907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B49D6D-995E-D993-76D6-9938DB09C306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chemeClr val="tx1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97DDF48-9427-3B02-C3D1-80F1B62D8E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8700" y="4353169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9">
                <a:solidFill>
                  <a:schemeClr val="tx1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012BC9-D021-93D0-B963-0E4F5C947B0A}"/>
              </a:ext>
            </a:extLst>
          </p:cNvPr>
          <p:cNvCxnSpPr>
            <a:cxnSpLocks/>
          </p:cNvCxnSpPr>
          <p:nvPr userDrawn="1"/>
        </p:nvCxnSpPr>
        <p:spPr>
          <a:xfrm>
            <a:off x="2141220" y="4359041"/>
            <a:ext cx="0" cy="47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01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6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A587587D-75A9-409B-AB81-2B3359A5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1">
            <a:extLst>
              <a:ext uri="{FF2B5EF4-FFF2-40B4-BE49-F238E27FC236}">
                <a16:creationId xmlns:a16="http://schemas.microsoft.com/office/drawing/2014/main" id="{41879A8C-E711-37B5-3662-C768AD4EC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08" t="14822" r="12029" b="40822"/>
          <a:stretch/>
        </p:blipFill>
        <p:spPr>
          <a:xfrm>
            <a:off x="5394325" y="0"/>
            <a:ext cx="3749675" cy="3790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A0CC42-7FC8-4976-B306-50CCC6A224E0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AF8E45-09D1-0C2B-BC15-75882ED8E0FE}"/>
              </a:ext>
            </a:extLst>
          </p:cNvPr>
          <p:cNvCxnSpPr>
            <a:cxnSpLocks/>
          </p:cNvCxnSpPr>
          <p:nvPr/>
        </p:nvCxnSpPr>
        <p:spPr>
          <a:xfrm>
            <a:off x="2141538" y="4359275"/>
            <a:ext cx="0" cy="479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298700" y="4353169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2031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10F29D01-45D3-F89B-21F4-0F34BDEF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C088C8CF-18F4-B6A8-323B-4B14DB0C29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0"/>
            <a:ext cx="5200650" cy="4695825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DC5E353-AAA7-B8D1-90E5-7805BF87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D15CF3-7D99-8B4D-3E63-63E3DE2C9A32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2D13D-7F62-AA0E-41BA-E602F2DC0763}"/>
              </a:ext>
            </a:extLst>
          </p:cNvPr>
          <p:cNvCxnSpPr/>
          <p:nvPr/>
        </p:nvCxnSpPr>
        <p:spPr>
          <a:xfrm>
            <a:off x="2141538" y="4121150"/>
            <a:ext cx="0" cy="479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298700" y="4117022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7176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9801D222-02DA-4AEB-7147-D5E29AA6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76" t="12590" r="16799"/>
          <a:stretch/>
        </p:blipFill>
        <p:spPr>
          <a:xfrm>
            <a:off x="6162675" y="0"/>
            <a:ext cx="2922588" cy="4348163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AAC49319-1DEE-FCD0-C167-D32F2554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B565FE-BFCB-9819-29A5-BE1EB847BB51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5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5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0B3B0D26-C2B6-3D62-813B-8FCD4E178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65" r="23478"/>
          <a:stretch/>
        </p:blipFill>
        <p:spPr>
          <a:xfrm>
            <a:off x="4437063" y="0"/>
            <a:ext cx="4706937" cy="451643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938C366-8067-7751-1737-92D08925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30E813-C3B0-F19F-6493-BF5287DEC4CF}"/>
              </a:ext>
            </a:extLst>
          </p:cNvPr>
          <p:cNvSpPr/>
          <p:nvPr/>
        </p:nvSpPr>
        <p:spPr>
          <a:xfrm rot="5400000">
            <a:off x="8576469" y="453231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56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5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0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EA7EB4AF-AC89-B756-85E6-CE12BE6F5A84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0B101532-23A8-3F50-7E2F-4EB2D509EC25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FB49A64D-486F-3EA5-BDC5-C27308234D4B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C7C5ABF-9491-3FEC-31A7-D4E8E8FE80C8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56CEC990-FC6B-ED6D-723D-DC766B268BCC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97EF13AA-7538-E758-6279-A3A9E57F221D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B0622C9A-8CD6-19F6-FED6-D18C97A635AF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4392675A-6E30-0BCE-C772-E3EBF24D747E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A1DFED4F-29EB-0922-B7F3-6E38D31FCC64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572001" y="-942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314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B91E2965-BFA3-ED77-BD5E-20B03E078081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9E511E0F-2EBC-B74C-33CE-3B0B653358CF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DF880D2F-29F7-62A2-7B27-918D739D328E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8B08F187-26E9-C6A9-D15B-3532A69E09C5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A94E10E4-BCCC-0BDA-1EFE-68E448EE9260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E815DCBB-7ABE-0396-8F95-8C3A42F60351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855B3EB2-07FF-26EF-3A84-3D785AB33DC2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716EC434-42F9-34CA-E5A7-6395F812C1E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52B33DEB-65D9-6055-9928-8B8851B08133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9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799" y="1707623"/>
            <a:ext cx="4761173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327968" y="0"/>
            <a:ext cx="2816032" cy="464748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557" h="5956300">
                <a:moveTo>
                  <a:pt x="0" y="0"/>
                </a:moveTo>
                <a:lnTo>
                  <a:pt x="3677557" y="0"/>
                </a:lnTo>
                <a:lnTo>
                  <a:pt x="3677557" y="5956300"/>
                </a:lnTo>
                <a:lnTo>
                  <a:pt x="370882" y="5956300"/>
                </a:lnTo>
                <a:cubicBezTo>
                  <a:pt x="166050" y="5956300"/>
                  <a:pt x="0" y="5790250"/>
                  <a:pt x="0" y="558541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4761172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8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AB8FDC02-4B40-03D7-8715-609F4884626C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1571D461-A8EE-C784-2458-8C13C8035ED9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5BDDA833-2A1B-EB4D-D107-645800EB7039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EE396CAD-CB7C-2B8E-DA24-0493C9DFEF28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07F76B31-3D13-0D88-CA7E-A1B3C3094B54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7A0EC0F9-F161-C7CD-6DD8-37D77A4C42BB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CBC667B5-A687-981D-EBC0-96FDFCDCA0CE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A1B635CB-E6C9-32D2-C603-E137F4E09E5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7214C14-459D-4DB5-BD62-4A3DBE017EDC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040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A1253B09-B50F-BC1A-6433-AA3E745D0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6" t="4403" r="6144"/>
          <a:stretch/>
        </p:blipFill>
        <p:spPr>
          <a:xfrm>
            <a:off x="6578600" y="0"/>
            <a:ext cx="2565400" cy="4591050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EACACD1A-199F-5BFB-3EA6-D93BAA2DBB99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8C4DC3C5-A986-DADE-B9C8-A6289896BC89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CE2EB9FE-911E-2B9D-50C0-6D64938D7720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676AD1D1-D7B9-E826-B05D-A726C02157AC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EC8233BD-8E9E-5C68-D710-64AA3A2E66B3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BFB33BBA-86F8-9B73-47AD-CE9DB5D8DC85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7BE8598C-1B50-9267-8487-4454E59F7E67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33446F6-DB2A-F6E0-0A69-961E1C887BC5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99EEA4A0-910A-D439-E7ED-8D3B94BC1405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28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82B7892A-DEA7-A672-B207-DE368B802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65" r="23478"/>
          <a:stretch/>
        </p:blipFill>
        <p:spPr>
          <a:xfrm>
            <a:off x="4437063" y="0"/>
            <a:ext cx="4706937" cy="4516438"/>
          </a:xfrm>
          <a:prstGeom prst="rect">
            <a:avLst/>
          </a:prstGeom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6C75DC12-BF36-D295-24F9-667A2EAF13D2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A28AD6E4-316A-D08D-ECB8-15DB63162D35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8EF793B6-D1D6-2359-CF27-18E4ED51EED8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DD91BC54-68F9-D227-3865-89BF5D6BA4D0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60FFA70F-6B60-3E2D-07D5-5F59D8A02B81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DD62E4DB-892C-D215-C978-02931418B25B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2249BFB1-3698-A487-CBAB-F5D63B837F6F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EF7F0758-A460-74C4-91DC-B4793C116EDB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3BB6A630-DA25-9F80-9400-0DD184EBA4B9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5047876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7537"/>
            <a:ext cx="5047876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550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Heading Only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67A7B39-1167-D115-F83D-154F461144A7}"/>
              </a:ext>
            </a:extLst>
          </p:cNvPr>
          <p:cNvGrpSpPr/>
          <p:nvPr/>
        </p:nvGrpSpPr>
        <p:grpSpPr>
          <a:xfrm>
            <a:off x="442358" y="4851836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C5050D1F-99C8-40B4-DFE6-5B7EA6F60F0E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4640BC25-7D08-46F3-A4DB-D5F4F12769B5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6CD8A583-6B45-E2C8-A28A-AE7C5BBCDE8B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8E8C5DFE-D8C9-BF65-F888-39D2802A5494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263AAD18-C2C5-1018-F4E4-1DC27DF5DD1F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1" name="Object 4" descr="preencoded.png">
              <a:extLst>
                <a:ext uri="{FF2B5EF4-FFF2-40B4-BE49-F238E27FC236}">
                  <a16:creationId xmlns:a16="http://schemas.microsoft.com/office/drawing/2014/main" id="{4D557C27-2744-DB87-1ED0-6FFDC5ACDBC3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2" name="Object 4" descr="preencoded.png">
              <a:extLst>
                <a:ext uri="{FF2B5EF4-FFF2-40B4-BE49-F238E27FC236}">
                  <a16:creationId xmlns:a16="http://schemas.microsoft.com/office/drawing/2014/main" id="{47BCCAB9-3F83-0A67-54CE-AD7EC11ECC6E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3" name="Object 4" descr="preencoded.png">
              <a:extLst>
                <a:ext uri="{FF2B5EF4-FFF2-40B4-BE49-F238E27FC236}">
                  <a16:creationId xmlns:a16="http://schemas.microsoft.com/office/drawing/2014/main" id="{B57F7938-A43F-218F-9702-3535351EABED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0426" y="795383"/>
            <a:ext cx="827177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0426" y="455218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67251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207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04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1F61777A-76C9-684A-B358-618C167FD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296"/>
            <a:ext cx="9144000" cy="5140909"/>
          </a:xfrm>
          <a:prstGeom prst="rect">
            <a:avLst/>
          </a:prstGeom>
        </p:spPr>
      </p:pic>
      <p:pic>
        <p:nvPicPr>
          <p:cNvPr id="15" name="Object 1" descr="preencoded.png">
            <a:extLst>
              <a:ext uri="{FF2B5EF4-FFF2-40B4-BE49-F238E27FC236}">
                <a16:creationId xmlns:a16="http://schemas.microsoft.com/office/drawing/2014/main" id="{C6C2BEB4-3980-0540-B5A5-564319967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88" y="1"/>
            <a:ext cx="5200650" cy="4695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589E6D-6ABC-5246-BA5F-E42843768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6700" y="4262972"/>
            <a:ext cx="1516668" cy="238980"/>
          </a:xfrm>
          <a:prstGeom prst="rect">
            <a:avLst/>
          </a:prstGeom>
        </p:spPr>
      </p:pic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D233DD5-1D15-CC4F-9604-E684B5A2EC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9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Move this subline up if </a:t>
            </a:r>
          </a:p>
          <a:p>
            <a:pPr lvl="0"/>
            <a:r>
              <a:rPr lang="en-GB"/>
              <a:t>main title is on one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88157F-5698-5147-9DF2-B2AEF00CB3EA}"/>
              </a:ext>
            </a:extLst>
          </p:cNvPr>
          <p:cNvSpPr/>
          <p:nvPr userDrawn="1"/>
        </p:nvSpPr>
        <p:spPr>
          <a:xfrm rot="5400000">
            <a:off x="8576101" y="453032"/>
            <a:ext cx="827022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2156-1320-B561-E5D0-8E8917AA3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700" y="447537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9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This is the main title of the deck</a:t>
            </a:r>
            <a:endParaRPr lang="en-US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ECF8616-8845-6213-2506-D43D0A5F88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98700" y="4117022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9">
                <a:solidFill>
                  <a:schemeClr val="bg1"/>
                </a:solidFill>
              </a:defRPr>
            </a:lvl1pPr>
          </a:lstStyle>
          <a:p>
            <a:r>
              <a:rPr lang="en-GB"/>
              <a:t>Client logo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CEA0B-E296-57A4-3A8F-D192771B1735}"/>
              </a:ext>
            </a:extLst>
          </p:cNvPr>
          <p:cNvCxnSpPr/>
          <p:nvPr userDrawn="1"/>
        </p:nvCxnSpPr>
        <p:spPr>
          <a:xfrm>
            <a:off x="2141220" y="4121148"/>
            <a:ext cx="0" cy="479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0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076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_4 Column_Icons_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C9FF00-0A86-8C41-981D-3D8CA1667102}"/>
              </a:ext>
            </a:extLst>
          </p:cNvPr>
          <p:cNvGrpSpPr/>
          <p:nvPr userDrawn="1"/>
        </p:nvGrpSpPr>
        <p:grpSpPr>
          <a:xfrm>
            <a:off x="442358" y="4851838"/>
            <a:ext cx="559062" cy="123697"/>
            <a:chOff x="1905000" y="6216650"/>
            <a:chExt cx="1119929" cy="247793"/>
          </a:xfrm>
          <a:solidFill>
            <a:schemeClr val="tx1"/>
          </a:solidFill>
        </p:grpSpPr>
        <p:sp>
          <p:nvSpPr>
            <p:cNvPr id="19" name="Object 4" descr="preencoded.png">
              <a:extLst>
                <a:ext uri="{FF2B5EF4-FFF2-40B4-BE49-F238E27FC236}">
                  <a16:creationId xmlns:a16="http://schemas.microsoft.com/office/drawing/2014/main" id="{F1CAE443-C78D-4443-A612-766B72831B54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0" name="Object 4" descr="preencoded.png">
              <a:extLst>
                <a:ext uri="{FF2B5EF4-FFF2-40B4-BE49-F238E27FC236}">
                  <a16:creationId xmlns:a16="http://schemas.microsoft.com/office/drawing/2014/main" id="{3AD76E7D-76A6-A145-8670-BDCE74DC31A2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1" name="Object 4" descr="preencoded.png">
              <a:extLst>
                <a:ext uri="{FF2B5EF4-FFF2-40B4-BE49-F238E27FC236}">
                  <a16:creationId xmlns:a16="http://schemas.microsoft.com/office/drawing/2014/main" id="{FCBFE59D-61AC-A84E-93E8-A2929B4465B5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2" name="Object 4" descr="preencoded.png">
              <a:extLst>
                <a:ext uri="{FF2B5EF4-FFF2-40B4-BE49-F238E27FC236}">
                  <a16:creationId xmlns:a16="http://schemas.microsoft.com/office/drawing/2014/main" id="{64215E19-CF40-B246-B4A7-67CE152F9502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3" name="Object 4" descr="preencoded.png">
              <a:extLst>
                <a:ext uri="{FF2B5EF4-FFF2-40B4-BE49-F238E27FC236}">
                  <a16:creationId xmlns:a16="http://schemas.microsoft.com/office/drawing/2014/main" id="{8BB3A6E9-0628-DF47-BEA2-A48DC04ABBF4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4" name="Object 4" descr="preencoded.png">
              <a:extLst>
                <a:ext uri="{FF2B5EF4-FFF2-40B4-BE49-F238E27FC236}">
                  <a16:creationId xmlns:a16="http://schemas.microsoft.com/office/drawing/2014/main" id="{C59C1242-D92E-994D-8B91-CA7F6185DAFA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5" name="Object 4" descr="preencoded.png">
              <a:extLst>
                <a:ext uri="{FF2B5EF4-FFF2-40B4-BE49-F238E27FC236}">
                  <a16:creationId xmlns:a16="http://schemas.microsoft.com/office/drawing/2014/main" id="{C5091D3F-397B-C74A-A1CB-2587A92897F6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26" name="Object 4" descr="preencoded.png">
              <a:extLst>
                <a:ext uri="{FF2B5EF4-FFF2-40B4-BE49-F238E27FC236}">
                  <a16:creationId xmlns:a16="http://schemas.microsoft.com/office/drawing/2014/main" id="{21AEAD7D-E1B9-0F40-887F-D798234513B3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6" name="Title 6">
            <a:extLst>
              <a:ext uri="{FF2B5EF4-FFF2-40B4-BE49-F238E27FC236}">
                <a16:creationId xmlns:a16="http://schemas.microsoft.com/office/drawing/2014/main" id="{57A5B6F0-6BF6-2DAA-9361-20DB0B61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60"/>
            <a:ext cx="8271774" cy="3415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E5FA87-B61A-2A36-71A7-ED487A23B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845718"/>
            <a:ext cx="8271774" cy="221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solidFill>
                  <a:srgbClr val="82828C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2B935E-54FF-1363-2D8E-BA2752BF65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2" y="4610581"/>
            <a:ext cx="4047771" cy="853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200"/>
              </a:spcAft>
              <a:buNone/>
              <a:defRPr sz="600" b="0" i="0">
                <a:solidFill>
                  <a:srgbClr val="696973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268193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D292CE5B-D50C-2F08-DB44-FE4E93AB8A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043" y="1353722"/>
            <a:ext cx="1770380" cy="3074038"/>
          </a:xfrm>
          <a:prstGeom prst="roundRect">
            <a:avLst>
              <a:gd name="adj" fmla="val 8472"/>
            </a:avLst>
          </a:prstGeom>
          <a:gradFill>
            <a:gsLst>
              <a:gs pos="98000">
                <a:srgbClr val="D0D0D6">
                  <a:alpha val="49562"/>
                </a:srgbClr>
              </a:gs>
              <a:gs pos="0">
                <a:srgbClr val="D0D0D6">
                  <a:alpha val="0"/>
                </a:srgbClr>
              </a:gs>
            </a:gsLst>
            <a:lin ang="16200000" scaled="1"/>
          </a:gradFill>
        </p:spPr>
        <p:txBody>
          <a:bodyPr lIns="72000" tIns="1224000" rIns="72000" bIns="72000" anchor="t"/>
          <a:lstStyle>
            <a:lvl1pPr algn="ctr">
              <a:lnSpc>
                <a:spcPct val="100000"/>
              </a:lnSpc>
              <a:spcAft>
                <a:spcPts val="200"/>
              </a:spcAft>
              <a:defRPr sz="16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 algn="ctr">
              <a:lnSpc>
                <a:spcPct val="100000"/>
              </a:lnSpc>
              <a:spcAft>
                <a:spcPts val="200"/>
              </a:spcAft>
              <a:tabLst/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text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315CFAF7-E632-CCEB-1BD0-D519687866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34201" y="1353722"/>
            <a:ext cx="1770380" cy="3074038"/>
          </a:xfrm>
          <a:prstGeom prst="roundRect">
            <a:avLst>
              <a:gd name="adj" fmla="val 8472"/>
            </a:avLst>
          </a:prstGeom>
          <a:gradFill>
            <a:gsLst>
              <a:gs pos="98000">
                <a:srgbClr val="D0D0D6">
                  <a:alpha val="49562"/>
                </a:srgbClr>
              </a:gs>
              <a:gs pos="0">
                <a:srgbClr val="D0D0D6">
                  <a:alpha val="0"/>
                </a:srgbClr>
              </a:gs>
            </a:gsLst>
            <a:lin ang="16200000" scaled="1"/>
          </a:gradFill>
        </p:spPr>
        <p:txBody>
          <a:bodyPr lIns="72000" tIns="1224000" rIns="72000" bIns="72000" anchor="t"/>
          <a:lstStyle>
            <a:lvl1pPr algn="ctr">
              <a:lnSpc>
                <a:spcPct val="100000"/>
              </a:lnSpc>
              <a:spcAft>
                <a:spcPts val="200"/>
              </a:spcAft>
              <a:defRPr sz="16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 algn="ctr">
              <a:lnSpc>
                <a:spcPct val="100000"/>
              </a:lnSpc>
              <a:spcAft>
                <a:spcPts val="200"/>
              </a:spcAft>
              <a:tabLst/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text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22CA01D9-A114-4CDA-BCE0-68937A4B90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1813" y="1353722"/>
            <a:ext cx="1770380" cy="3074038"/>
          </a:xfrm>
          <a:prstGeom prst="roundRect">
            <a:avLst>
              <a:gd name="adj" fmla="val 8472"/>
            </a:avLst>
          </a:prstGeom>
          <a:gradFill>
            <a:gsLst>
              <a:gs pos="98000">
                <a:srgbClr val="D0D0D6">
                  <a:alpha val="49562"/>
                </a:srgbClr>
              </a:gs>
              <a:gs pos="0">
                <a:srgbClr val="D0D0D6">
                  <a:alpha val="0"/>
                </a:srgbClr>
              </a:gs>
            </a:gsLst>
            <a:lin ang="16200000" scaled="1"/>
          </a:gradFill>
        </p:spPr>
        <p:txBody>
          <a:bodyPr lIns="72000" tIns="1224000" rIns="72000" bIns="72000" anchor="t"/>
          <a:lstStyle>
            <a:lvl1pPr algn="ctr">
              <a:lnSpc>
                <a:spcPct val="100000"/>
              </a:lnSpc>
              <a:spcAft>
                <a:spcPts val="200"/>
              </a:spcAft>
              <a:defRPr sz="16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 algn="ctr">
              <a:lnSpc>
                <a:spcPct val="100000"/>
              </a:lnSpc>
              <a:spcAft>
                <a:spcPts val="200"/>
              </a:spcAft>
              <a:tabLst/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text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BB91859A-755C-750E-F10D-E2E3C32AC7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09428" y="1353722"/>
            <a:ext cx="1770380" cy="3074038"/>
          </a:xfrm>
          <a:prstGeom prst="roundRect">
            <a:avLst>
              <a:gd name="adj" fmla="val 8472"/>
            </a:avLst>
          </a:prstGeom>
          <a:gradFill>
            <a:gsLst>
              <a:gs pos="98000">
                <a:srgbClr val="D0D0D6">
                  <a:alpha val="49562"/>
                </a:srgbClr>
              </a:gs>
              <a:gs pos="0">
                <a:srgbClr val="D0D0D6">
                  <a:alpha val="0"/>
                </a:srgbClr>
              </a:gs>
            </a:gsLst>
            <a:lin ang="16200000" scaled="1"/>
          </a:gradFill>
        </p:spPr>
        <p:txBody>
          <a:bodyPr lIns="72000" tIns="1224000" rIns="72000" bIns="72000" anchor="t"/>
          <a:lstStyle>
            <a:lvl1pPr algn="ctr">
              <a:lnSpc>
                <a:spcPct val="100000"/>
              </a:lnSpc>
              <a:spcAft>
                <a:spcPts val="200"/>
              </a:spcAft>
              <a:defRPr sz="1600" b="0" i="0">
                <a:solidFill>
                  <a:srgbClr val="008300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 marL="6348" indent="0" algn="ctr">
              <a:lnSpc>
                <a:spcPct val="100000"/>
              </a:lnSpc>
              <a:spcAft>
                <a:spcPts val="200"/>
              </a:spcAft>
              <a:tabLst/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Body text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E16F196-4F48-2B3B-8C93-2A147B0FD34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89359" y="1700995"/>
            <a:ext cx="885744" cy="694436"/>
          </a:xfrm>
          <a:prstGeom prst="rect">
            <a:avLst/>
          </a:prstGeom>
        </p:spPr>
        <p:txBody>
          <a:bodyPr/>
          <a:lstStyle>
            <a:lvl1pPr algn="ctr"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FF01472-3239-7277-CBDD-E0C15B32703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051745" y="1700995"/>
            <a:ext cx="885744" cy="694436"/>
          </a:xfrm>
          <a:prstGeom prst="rect">
            <a:avLst/>
          </a:prstGeom>
        </p:spPr>
        <p:txBody>
          <a:bodyPr/>
          <a:lstStyle>
            <a:lvl1pPr algn="ctr"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60672B5-A5B1-6059-9091-3274774F7D4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214131" y="1700995"/>
            <a:ext cx="885744" cy="694436"/>
          </a:xfrm>
          <a:prstGeom prst="rect">
            <a:avLst/>
          </a:prstGeom>
        </p:spPr>
        <p:txBody>
          <a:bodyPr/>
          <a:lstStyle>
            <a:lvl1pPr algn="ctr"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4A08D06-94C2-CE57-275A-3D0F45839DE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376518" y="1700995"/>
            <a:ext cx="885744" cy="694436"/>
          </a:xfrm>
          <a:prstGeom prst="rect">
            <a:avLst/>
          </a:prstGeom>
        </p:spPr>
        <p:txBody>
          <a:bodyPr/>
          <a:lstStyle>
            <a:lvl1pPr algn="ctr">
              <a:defRPr sz="1199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3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85815BD0-96B8-7FD4-562B-DE36D6CD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FFDAAE-DA72-FCC9-326E-588F7A51AF98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pic>
        <p:nvPicPr>
          <p:cNvPr id="5" name="Object 1" descr="preencoded.png">
            <a:extLst>
              <a:ext uri="{FF2B5EF4-FFF2-40B4-BE49-F238E27FC236}">
                <a16:creationId xmlns:a16="http://schemas.microsoft.com/office/drawing/2014/main" id="{24A9D838-2AA4-3D8E-3D49-2A476CA7D2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"/>
            <a:ext cx="5200650" cy="4695825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3A437575-ABBF-0E7B-F5AB-386A508E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8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480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A36818A6-378E-CCF8-716A-F5639B3A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880CB883-ED68-88B4-84F7-11B8A6ECE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1"/>
            <a:ext cx="5200650" cy="4695825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A374F18-97FF-53FF-F437-C23E47DE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6DFEF-A36D-6377-3BF0-EBA788B2B746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8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11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EEBD81AA-48CC-B020-1425-5CE5F1E0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2CDDEF47-1FDF-83D0-1E1C-F75921C9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1"/>
            <a:ext cx="5200650" cy="4695825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58D94B4A-9A63-06EF-AAAE-A4F48FE2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EF7112-AC73-B996-E1E1-C070D2398DE5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8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176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A2C4214-F9D4-4F38-0625-91783B2C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A3BADB-2E76-684F-FEF3-7EDA9E8146CC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572003" y="-941"/>
            <a:ext cx="4584951" cy="4664843"/>
          </a:xfrm>
          <a:custGeom>
            <a:avLst/>
            <a:gdLst>
              <a:gd name="connsiteX0" fmla="*/ 0 w 3677557"/>
              <a:gd name="connsiteY0" fmla="*/ 0 h 5956300"/>
              <a:gd name="connsiteX1" fmla="*/ 3677557 w 3677557"/>
              <a:gd name="connsiteY1" fmla="*/ 0 h 5956300"/>
              <a:gd name="connsiteX2" fmla="*/ 3677557 w 3677557"/>
              <a:gd name="connsiteY2" fmla="*/ 5956300 h 5956300"/>
              <a:gd name="connsiteX3" fmla="*/ 370882 w 3677557"/>
              <a:gd name="connsiteY3" fmla="*/ 5956300 h 5956300"/>
              <a:gd name="connsiteX4" fmla="*/ 0 w 3677557"/>
              <a:gd name="connsiteY4" fmla="*/ 5585418 h 5956300"/>
              <a:gd name="connsiteX0" fmla="*/ 0 w 6093623"/>
              <a:gd name="connsiteY0" fmla="*/ 0 h 5969925"/>
              <a:gd name="connsiteX1" fmla="*/ 3677557 w 6093623"/>
              <a:gd name="connsiteY1" fmla="*/ 0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93623"/>
              <a:gd name="connsiteY0" fmla="*/ 0 h 5969925"/>
              <a:gd name="connsiteX1" fmla="*/ 6051967 w 6093623"/>
              <a:gd name="connsiteY1" fmla="*/ 13625 h 5969925"/>
              <a:gd name="connsiteX2" fmla="*/ 6093623 w 6093623"/>
              <a:gd name="connsiteY2" fmla="*/ 5969925 h 5969925"/>
              <a:gd name="connsiteX3" fmla="*/ 370882 w 6093623"/>
              <a:gd name="connsiteY3" fmla="*/ 5956300 h 5969925"/>
              <a:gd name="connsiteX4" fmla="*/ 0 w 6093623"/>
              <a:gd name="connsiteY4" fmla="*/ 5585418 h 5969925"/>
              <a:gd name="connsiteX5" fmla="*/ 0 w 6093623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1967 w 6063391"/>
              <a:gd name="connsiteY1" fmla="*/ 13625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63391"/>
              <a:gd name="connsiteY0" fmla="*/ 0 h 5969925"/>
              <a:gd name="connsiteX1" fmla="*/ 6059525 w 6063391"/>
              <a:gd name="connsiteY1" fmla="*/ 6208 h 5969925"/>
              <a:gd name="connsiteX2" fmla="*/ 6063391 w 6063391"/>
              <a:gd name="connsiteY2" fmla="*/ 5969925 h 5969925"/>
              <a:gd name="connsiteX3" fmla="*/ 370882 w 6063391"/>
              <a:gd name="connsiteY3" fmla="*/ 5956300 h 5969925"/>
              <a:gd name="connsiteX4" fmla="*/ 0 w 6063391"/>
              <a:gd name="connsiteY4" fmla="*/ 5585418 h 5969925"/>
              <a:gd name="connsiteX5" fmla="*/ 0 w 6063391"/>
              <a:gd name="connsiteY5" fmla="*/ 0 h 5969925"/>
              <a:gd name="connsiteX0" fmla="*/ 0 w 6074725"/>
              <a:gd name="connsiteY0" fmla="*/ 8625 h 5978550"/>
              <a:gd name="connsiteX1" fmla="*/ 6074641 w 6074725"/>
              <a:gd name="connsiteY1" fmla="*/ 0 h 5978550"/>
              <a:gd name="connsiteX2" fmla="*/ 6063391 w 6074725"/>
              <a:gd name="connsiteY2" fmla="*/ 5978550 h 5978550"/>
              <a:gd name="connsiteX3" fmla="*/ 370882 w 6074725"/>
              <a:gd name="connsiteY3" fmla="*/ 5964925 h 5978550"/>
              <a:gd name="connsiteX4" fmla="*/ 0 w 6074725"/>
              <a:gd name="connsiteY4" fmla="*/ 5594043 h 5978550"/>
              <a:gd name="connsiteX5" fmla="*/ 0 w 6074725"/>
              <a:gd name="connsiteY5" fmla="*/ 8625 h 59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4725" h="5978550">
                <a:moveTo>
                  <a:pt x="0" y="8625"/>
                </a:moveTo>
                <a:lnTo>
                  <a:pt x="6074641" y="0"/>
                </a:lnTo>
                <a:cubicBezTo>
                  <a:pt x="6075930" y="1987906"/>
                  <a:pt x="6062102" y="3990644"/>
                  <a:pt x="6063391" y="5978550"/>
                </a:cubicBezTo>
                <a:lnTo>
                  <a:pt x="370882" y="5964925"/>
                </a:lnTo>
                <a:cubicBezTo>
                  <a:pt x="166050" y="5964925"/>
                  <a:pt x="0" y="5798875"/>
                  <a:pt x="0" y="5594043"/>
                </a:cubicBezTo>
                <a:lnTo>
                  <a:pt x="0" y="8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3777130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115" y="447750"/>
            <a:ext cx="3777130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154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0">
            <a:extLst>
              <a:ext uri="{FF2B5EF4-FFF2-40B4-BE49-F238E27FC236}">
                <a16:creationId xmlns:a16="http://schemas.microsoft.com/office/drawing/2014/main" id="{D6D64C04-DC3A-C701-297D-F0C4BC2B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51"/>
          <a:stretch/>
        </p:blipFill>
        <p:spPr>
          <a:xfrm>
            <a:off x="5791200" y="1"/>
            <a:ext cx="3352800" cy="4252913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FD4B3CFD-EF97-6A2A-5407-734DB2D9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1B9EA-90E8-A38C-ED2D-A1A977DB6B10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809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r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68B5BD7D-2E48-98C4-D807-67E64554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11">
            <a:extLst>
              <a:ext uri="{FF2B5EF4-FFF2-40B4-BE49-F238E27FC236}">
                <a16:creationId xmlns:a16="http://schemas.microsoft.com/office/drawing/2014/main" id="{0A716FA7-37DC-5BEB-D0FA-F8A118B3A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3" t="13446" r="17081" b="42885"/>
          <a:stretch/>
        </p:blipFill>
        <p:spPr>
          <a:xfrm>
            <a:off x="5494338" y="1"/>
            <a:ext cx="3649662" cy="3732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07E7D4-88EC-4B3F-545C-4D1A8A8376BA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04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A587587D-75A9-409B-AB81-2B3359A5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1">
            <a:extLst>
              <a:ext uri="{FF2B5EF4-FFF2-40B4-BE49-F238E27FC236}">
                <a16:creationId xmlns:a16="http://schemas.microsoft.com/office/drawing/2014/main" id="{41879A8C-E711-37B5-3662-C768AD4EC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08" t="14822" r="12029" b="40822"/>
          <a:stretch/>
        </p:blipFill>
        <p:spPr>
          <a:xfrm>
            <a:off x="5394327" y="0"/>
            <a:ext cx="3749675" cy="3790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A0CC42-7FC8-4976-B306-50CCC6A224E0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AF8E45-09D1-0C2B-BC15-75882ED8E0FE}"/>
              </a:ext>
            </a:extLst>
          </p:cNvPr>
          <p:cNvCxnSpPr>
            <a:cxnSpLocks/>
          </p:cNvCxnSpPr>
          <p:nvPr/>
        </p:nvCxnSpPr>
        <p:spPr>
          <a:xfrm>
            <a:off x="2141538" y="4359276"/>
            <a:ext cx="0" cy="479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4" y="447750"/>
            <a:ext cx="4859618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298700" y="4353169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73005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og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 person in a red dress&#10;&#10;Description automatically generated with medium confidence">
            <a:extLst>
              <a:ext uri="{FF2B5EF4-FFF2-40B4-BE49-F238E27FC236}">
                <a16:creationId xmlns:a16="http://schemas.microsoft.com/office/drawing/2014/main" id="{10F29D01-45D3-F89B-21F4-0F34BDEF3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ject 1" descr="preencoded.png">
            <a:extLst>
              <a:ext uri="{FF2B5EF4-FFF2-40B4-BE49-F238E27FC236}">
                <a16:creationId xmlns:a16="http://schemas.microsoft.com/office/drawing/2014/main" id="{C088C8CF-18F4-B6A8-323B-4B14DB0C29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8" y="1"/>
            <a:ext cx="5200650" cy="4695825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DC5E353-AAA7-B8D1-90E5-7805BF87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262438"/>
            <a:ext cx="15176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D15CF3-7D99-8B4D-3E63-63E3DE2C9A32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solidFill>
                  <a:srgbClr val="FFFFFF"/>
                </a:solidFill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2D13D-7F62-AA0E-41BA-E602F2DC0763}"/>
              </a:ext>
            </a:extLst>
          </p:cNvPr>
          <p:cNvCxnSpPr/>
          <p:nvPr/>
        </p:nvCxnSpPr>
        <p:spPr>
          <a:xfrm>
            <a:off x="2141538" y="4121151"/>
            <a:ext cx="0" cy="479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14345"/>
            <a:ext cx="4465934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00" y="447538"/>
            <a:ext cx="4451034" cy="1072797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298700" y="4117022"/>
            <a:ext cx="1503680" cy="491656"/>
          </a:xfrm>
          <a:prstGeom prst="rect">
            <a:avLst/>
          </a:prstGeom>
        </p:spPr>
        <p:txBody>
          <a:bodyPr anchor="ctr"/>
          <a:lstStyle>
            <a:lvl1pPr algn="ctr">
              <a:defRPr sz="199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595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attern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9801D222-02DA-4AEB-7147-D5E29AA6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76" t="12590" r="16799"/>
          <a:stretch/>
        </p:blipFill>
        <p:spPr>
          <a:xfrm>
            <a:off x="6162675" y="1"/>
            <a:ext cx="2922588" cy="4348163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AAC49319-1DEE-FCD0-C167-D32F2554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2" y="4503738"/>
            <a:ext cx="15160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B565FE-BFCB-9819-29A5-BE1EB847BB51}"/>
              </a:ext>
            </a:extLst>
          </p:cNvPr>
          <p:cNvSpPr/>
          <p:nvPr/>
        </p:nvSpPr>
        <p:spPr>
          <a:xfrm rot="5400000">
            <a:off x="8576470" y="453232"/>
            <a:ext cx="827088" cy="123825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defTabSz="685356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" kern="0" spc="-38">
                <a:latin typeface="Merriweather Regular" pitchFamily="34" charset="0"/>
                <a:ea typeface="Merriweather Regular" pitchFamily="34" charset="-122"/>
              </a:rPr>
              <a:t>© Mind Gym plc 2025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31800" y="1707623"/>
            <a:ext cx="4859618" cy="12399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98" b="0" i="0">
                <a:solidFill>
                  <a:schemeClr val="tx1">
                    <a:alpha val="40000"/>
                  </a:schemeClr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47116" y="447750"/>
            <a:ext cx="4859617" cy="993468"/>
          </a:xfrm>
          <a:prstGeom prst="rect">
            <a:avLst/>
          </a:prstGeom>
        </p:spPr>
        <p:txBody>
          <a:bodyPr lIns="0" tIns="0" rIns="0" bIns="0"/>
          <a:lstStyle>
            <a:lvl1pPr>
              <a:defRPr sz="3998" b="0" i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9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303C64-1C1B-CEA1-02A0-6F970A115BF5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3" name="Object 4" descr="preencoded.png">
              <a:extLst>
                <a:ext uri="{FF2B5EF4-FFF2-40B4-BE49-F238E27FC236}">
                  <a16:creationId xmlns:a16="http://schemas.microsoft.com/office/drawing/2014/main" id="{4D6E0217-FD01-6F31-9E5C-1CB94F4BEC1D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DF19AB72-87E1-2E14-0E67-653957FD553C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739A6A52-F478-C54A-8362-9C5B26695424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6802E0B2-F21B-D6AF-3759-64CDF3F0312F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6AF40F59-4553-0351-CFAE-F74442F41407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0FEB5B9E-2633-3B35-47BB-2F8EADE43E6B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A1E71B42-6126-698D-D74D-96275FFA13CE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839277C2-E742-50FD-BD66-4589CCC6D9EA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492B77A-95C8-B0E4-61BC-1735A9EDA296}"/>
              </a:ext>
            </a:extLst>
          </p:cNvPr>
          <p:cNvSpPr/>
          <p:nvPr userDrawn="1"/>
        </p:nvSpPr>
        <p:spPr>
          <a:xfrm>
            <a:off x="7938058" y="4695963"/>
            <a:ext cx="779929" cy="439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C51AB86A-FA77-CB4B-8C2D-5A803895CB88}" type="slidenum">
              <a:rPr lang="en-US" sz="700" b="0" i="0" kern="1200" smtClean="0">
                <a:solidFill>
                  <a:schemeClr val="tx1"/>
                </a:solidFill>
                <a:latin typeface="+mn-lt"/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/>
              <a:t>‹#›</a:t>
            </a:fld>
            <a:endParaRPr lang="en-US" sz="700" b="0" i="0" kern="1200">
              <a:solidFill>
                <a:schemeClr val="tx1"/>
              </a:solidFill>
              <a:latin typeface="+mn-lt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DAB10-D747-B86D-118C-386CA6C13BB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5287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Data Classification: Restricted</a:t>
            </a:r>
          </a:p>
        </p:txBody>
      </p:sp>
    </p:spTree>
    <p:extLst>
      <p:ext uri="{BB962C8B-B14F-4D97-AF65-F5344CB8AC3E}">
        <p14:creationId xmlns:p14="http://schemas.microsoft.com/office/powerpoint/2010/main" val="769812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61" r:id="rId2"/>
    <p:sldLayoutId id="2147483990" r:id="rId3"/>
    <p:sldLayoutId id="2147483862" r:id="rId4"/>
    <p:sldLayoutId id="2147483863" r:id="rId5"/>
    <p:sldLayoutId id="2147483865" r:id="rId6"/>
    <p:sldLayoutId id="2147483958" r:id="rId7"/>
    <p:sldLayoutId id="2147483965" r:id="rId8"/>
    <p:sldLayoutId id="2147483966" r:id="rId9"/>
    <p:sldLayoutId id="2147483895" r:id="rId10"/>
    <p:sldLayoutId id="2147483959" r:id="rId11"/>
    <p:sldLayoutId id="2147483740" r:id="rId12"/>
    <p:sldLayoutId id="2147483955" r:id="rId13"/>
    <p:sldLayoutId id="2147483840" r:id="rId14"/>
    <p:sldLayoutId id="2147483964" r:id="rId15"/>
    <p:sldLayoutId id="2147483896" r:id="rId16"/>
    <p:sldLayoutId id="2147483741" r:id="rId17"/>
    <p:sldLayoutId id="2147483727" r:id="rId18"/>
    <p:sldLayoutId id="2147483838" r:id="rId19"/>
    <p:sldLayoutId id="2147483960" r:id="rId20"/>
    <p:sldLayoutId id="2147483897" r:id="rId21"/>
    <p:sldLayoutId id="2147483649" r:id="rId22"/>
    <p:sldLayoutId id="2147483650" r:id="rId23"/>
    <p:sldLayoutId id="2147483858" r:id="rId24"/>
    <p:sldLayoutId id="2147483880" r:id="rId25"/>
    <p:sldLayoutId id="2147483882" r:id="rId26"/>
    <p:sldLayoutId id="2147483884" r:id="rId27"/>
    <p:sldLayoutId id="2147483989" r:id="rId28"/>
    <p:sldLayoutId id="2147483971" r:id="rId29"/>
    <p:sldLayoutId id="2147483970" r:id="rId30"/>
    <p:sldLayoutId id="2147483887" r:id="rId31"/>
    <p:sldLayoutId id="2147483986" r:id="rId32"/>
    <p:sldLayoutId id="2147483652" r:id="rId33"/>
    <p:sldLayoutId id="2147483653" r:id="rId34"/>
    <p:sldLayoutId id="2147483859" r:id="rId35"/>
    <p:sldLayoutId id="2147483881" r:id="rId36"/>
    <p:sldLayoutId id="2147483883" r:id="rId37"/>
    <p:sldLayoutId id="2147483885" r:id="rId38"/>
    <p:sldLayoutId id="2147483977" r:id="rId39"/>
    <p:sldLayoutId id="2147483978" r:id="rId40"/>
    <p:sldLayoutId id="2147483979" r:id="rId41"/>
    <p:sldLayoutId id="2147483888" r:id="rId42"/>
    <p:sldLayoutId id="2147483988" r:id="rId43"/>
    <p:sldLayoutId id="2147483983" r:id="rId44"/>
    <p:sldLayoutId id="2147483657" r:id="rId45"/>
    <p:sldLayoutId id="2147483981" r:id="rId46"/>
    <p:sldLayoutId id="2147483982" r:id="rId47"/>
    <p:sldLayoutId id="2147483984" r:id="rId48"/>
    <p:sldLayoutId id="2147483985" r:id="rId49"/>
    <p:sldLayoutId id="2147483890" r:id="rId50"/>
    <p:sldLayoutId id="2147483886" r:id="rId51"/>
    <p:sldLayoutId id="2147483968" r:id="rId52"/>
    <p:sldLayoutId id="2147483923" r:id="rId53"/>
    <p:sldLayoutId id="2147483963" r:id="rId54"/>
    <p:sldLayoutId id="2147483961" r:id="rId55"/>
    <p:sldLayoutId id="2147483924" r:id="rId56"/>
    <p:sldLayoutId id="2147483922" r:id="rId57"/>
  </p:sldLayoutIdLst>
  <p:hf hdr="0" ftr="0" dt="0"/>
  <p:txStyles>
    <p:titleStyle>
      <a:lvl1pPr algn="l" defTabSz="685560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+mj-lt"/>
          <a:ea typeface="Aktiv Grotesk Medium" panose="020B0504020202020204" pitchFamily="34" charset="0"/>
          <a:cs typeface="Aktiv Grotesk Medium" panose="020B0504020202020204" pitchFamily="34" charset="0"/>
        </a:defRPr>
      </a:lvl1pPr>
    </p:titleStyle>
    <p:bodyStyle>
      <a:lvl1pPr marL="0" indent="0" algn="l" defTabSz="6855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598" kern="1200">
          <a:solidFill>
            <a:schemeClr val="tx1"/>
          </a:solidFill>
          <a:latin typeface="+mj-lt"/>
          <a:ea typeface="+mn-ea"/>
          <a:cs typeface="+mn-cs"/>
        </a:defRPr>
      </a:lvl1pPr>
      <a:lvl2pPr marL="342780" indent="0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0" indent="0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0" indent="0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1" indent="0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1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3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1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0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1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4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5" orient="horz" pos="2958" userDrawn="1">
          <p15:clr>
            <a:srgbClr val="F26B43"/>
          </p15:clr>
        </p15:guide>
        <p15:guide id="6" orient="horz" pos="697" userDrawn="1">
          <p15:clr>
            <a:srgbClr val="F26B43"/>
          </p15:clr>
        </p15:guide>
        <p15:guide id="10" pos="1929" userDrawn="1">
          <p15:clr>
            <a:srgbClr val="F26B43"/>
          </p15:clr>
        </p15:guide>
        <p15:guide id="11" pos="2049" userDrawn="1">
          <p15:clr>
            <a:srgbClr val="F26B43"/>
          </p15:clr>
        </p15:guide>
        <p15:guide id="13" pos="2940" userDrawn="1">
          <p15:clr>
            <a:srgbClr val="F26B43"/>
          </p15:clr>
        </p15:guide>
        <p15:guide id="18" pos="2876" userDrawn="1">
          <p15:clr>
            <a:srgbClr val="F26B43"/>
          </p15:clr>
        </p15:guide>
        <p15:guide id="21" pos="2818" userDrawn="1">
          <p15:clr>
            <a:srgbClr val="F26B43"/>
          </p15:clr>
        </p15:guide>
        <p15:guide id="22" pos="1039" userDrawn="1">
          <p15:clr>
            <a:srgbClr val="F26B43"/>
          </p15:clr>
        </p15:guide>
        <p15:guide id="23" pos="1163" userDrawn="1">
          <p15:clr>
            <a:srgbClr val="F26B43"/>
          </p15:clr>
        </p15:guide>
        <p15:guide id="24" pos="3704" userDrawn="1">
          <p15:clr>
            <a:srgbClr val="F26B43"/>
          </p15:clr>
        </p15:guide>
        <p15:guide id="25" pos="3829" userDrawn="1">
          <p15:clr>
            <a:srgbClr val="F26B43"/>
          </p15:clr>
        </p15:guide>
        <p15:guide id="26" pos="4721" userDrawn="1">
          <p15:clr>
            <a:srgbClr val="F26B43"/>
          </p15:clr>
        </p15:guide>
        <p15:guide id="27" pos="4597" userDrawn="1">
          <p15:clr>
            <a:srgbClr val="F26B43"/>
          </p15:clr>
        </p15:guide>
        <p15:guide id="29" orient="horz" pos="2789" userDrawn="1">
          <p15:clr>
            <a:srgbClr val="F26B43"/>
          </p15:clr>
        </p15:guide>
        <p15:guide id="30" orient="horz" pos="853" userDrawn="1">
          <p15:clr>
            <a:srgbClr val="F26B43"/>
          </p15:clr>
        </p15:guide>
        <p15:guide id="31" orient="horz" pos="1819" userDrawn="1">
          <p15:clr>
            <a:srgbClr val="F26B43"/>
          </p15:clr>
        </p15:guide>
        <p15:guide id="32" orient="horz" pos="1754" userDrawn="1">
          <p15:clr>
            <a:srgbClr val="F26B43"/>
          </p15:clr>
        </p15:guide>
        <p15:guide id="33" orient="horz" pos="18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303C64-1C1B-CEA1-02A0-6F970A115BF5}"/>
              </a:ext>
            </a:extLst>
          </p:cNvPr>
          <p:cNvGrpSpPr/>
          <p:nvPr userDrawn="1"/>
        </p:nvGrpSpPr>
        <p:grpSpPr>
          <a:xfrm>
            <a:off x="449233" y="4838393"/>
            <a:ext cx="559062" cy="123697"/>
            <a:chOff x="1905000" y="6216650"/>
            <a:chExt cx="1119929" cy="247793"/>
          </a:xfrm>
        </p:grpSpPr>
        <p:sp>
          <p:nvSpPr>
            <p:cNvPr id="3" name="Object 4" descr="preencoded.png">
              <a:extLst>
                <a:ext uri="{FF2B5EF4-FFF2-40B4-BE49-F238E27FC236}">
                  <a16:creationId xmlns:a16="http://schemas.microsoft.com/office/drawing/2014/main" id="{4D6E0217-FD01-6F31-9E5C-1CB94F4BEC1D}"/>
                </a:ext>
              </a:extLst>
            </p:cNvPr>
            <p:cNvSpPr/>
            <p:nvPr/>
          </p:nvSpPr>
          <p:spPr>
            <a:xfrm>
              <a:off x="1905000" y="6221398"/>
              <a:ext cx="200979" cy="192329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DF19AB72-87E1-2E14-0E67-653957FD553C}"/>
                </a:ext>
              </a:extLst>
            </p:cNvPr>
            <p:cNvSpPr/>
            <p:nvPr/>
          </p:nvSpPr>
          <p:spPr>
            <a:xfrm>
              <a:off x="2122577" y="6269353"/>
              <a:ext cx="34600" cy="144108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739A6A52-F478-C54A-8362-9C5B26695424}"/>
                </a:ext>
              </a:extLst>
            </p:cNvPr>
            <p:cNvSpPr/>
            <p:nvPr/>
          </p:nvSpPr>
          <p:spPr>
            <a:xfrm>
              <a:off x="2173876" y="6264570"/>
              <a:ext cx="127913" cy="149077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6802E0B2-F21B-D6AF-3759-64CDF3F0312F}"/>
                </a:ext>
              </a:extLst>
            </p:cNvPr>
            <p:cNvSpPr/>
            <p:nvPr/>
          </p:nvSpPr>
          <p:spPr>
            <a:xfrm>
              <a:off x="2313431" y="6221398"/>
              <a:ext cx="151654" cy="196930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6AF40F59-4553-0351-CFAE-F74442F41407}"/>
                </a:ext>
              </a:extLst>
            </p:cNvPr>
            <p:cNvSpPr/>
            <p:nvPr/>
          </p:nvSpPr>
          <p:spPr>
            <a:xfrm>
              <a:off x="2478844" y="6216854"/>
              <a:ext cx="190488" cy="201347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0FEB5B9E-2633-3B35-47BB-2F8EADE43E6B}"/>
                </a:ext>
              </a:extLst>
            </p:cNvPr>
            <p:cNvSpPr/>
            <p:nvPr/>
          </p:nvSpPr>
          <p:spPr>
            <a:xfrm>
              <a:off x="2812907" y="6266312"/>
              <a:ext cx="212022" cy="147052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A1E71B42-6126-698D-D74D-96275FFA13CE}"/>
                </a:ext>
              </a:extLst>
            </p:cNvPr>
            <p:cNvSpPr/>
            <p:nvPr/>
          </p:nvSpPr>
          <p:spPr>
            <a:xfrm>
              <a:off x="2663865" y="6269353"/>
              <a:ext cx="140059" cy="195090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839277C2-E742-50FD-BD66-4589CCC6D9EA}"/>
                </a:ext>
              </a:extLst>
            </p:cNvPr>
            <p:cNvSpPr/>
            <p:nvPr/>
          </p:nvSpPr>
          <p:spPr>
            <a:xfrm>
              <a:off x="2118698" y="6216650"/>
              <a:ext cx="42331" cy="4233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25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492B77A-95C8-B0E4-61BC-1735A9EDA296}"/>
              </a:ext>
            </a:extLst>
          </p:cNvPr>
          <p:cNvSpPr/>
          <p:nvPr userDrawn="1"/>
        </p:nvSpPr>
        <p:spPr>
          <a:xfrm>
            <a:off x="7938059" y="4695963"/>
            <a:ext cx="779929" cy="439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C51AB86A-FA77-CB4B-8C2D-5A803895CB88}" type="slidenum">
              <a:rPr lang="en-US" sz="700" b="0" i="0" kern="1200" smtClean="0">
                <a:solidFill>
                  <a:schemeClr val="tx1"/>
                </a:solidFill>
                <a:latin typeface="+mn-lt"/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/>
              <a:t>‹#›</a:t>
            </a:fld>
            <a:endParaRPr lang="en-US" sz="700" b="0" i="0" kern="1200">
              <a:solidFill>
                <a:schemeClr val="tx1"/>
              </a:solidFill>
              <a:latin typeface="+mn-lt"/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04DCD-9A11-A2F3-AD4C-4DB0798EE81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5287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Data Classification: Restricted</a:t>
            </a:r>
          </a:p>
        </p:txBody>
      </p:sp>
    </p:spTree>
    <p:extLst>
      <p:ext uri="{BB962C8B-B14F-4D97-AF65-F5344CB8AC3E}">
        <p14:creationId xmlns:p14="http://schemas.microsoft.com/office/powerpoint/2010/main" val="26343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66" r:id="rId16"/>
  </p:sldLayoutIdLst>
  <p:hf hdr="0" ftr="0" dt="0"/>
  <p:txStyles>
    <p:titleStyle>
      <a:lvl1pPr algn="l" defTabSz="685544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+mj-lt"/>
          <a:ea typeface="Aktiv Grotesk Medium" panose="020B0504020202020204" pitchFamily="34" charset="0"/>
          <a:cs typeface="Aktiv Grotesk Medium" panose="020B0504020202020204" pitchFamily="34" charset="0"/>
        </a:defRPr>
      </a:lvl1pPr>
    </p:titleStyle>
    <p:bodyStyle>
      <a:lvl1pPr marL="0" indent="0" algn="l" defTabSz="68554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598" kern="1200">
          <a:solidFill>
            <a:schemeClr val="tx1"/>
          </a:solidFill>
          <a:latin typeface="+mj-lt"/>
          <a:ea typeface="+mn-ea"/>
          <a:cs typeface="+mn-cs"/>
        </a:defRPr>
      </a:lvl1pPr>
      <a:lvl2pPr marL="342772" indent="0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44" indent="0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19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5" indent="0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86" indent="0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3" indent="-171386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5" indent="-171386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86" indent="-171386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557" indent="-171386" algn="l" defTabSz="6855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72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44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5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86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57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0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72" algn="l" defTabSz="68554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72">
          <p15:clr>
            <a:srgbClr val="F26B43"/>
          </p15:clr>
        </p15:guide>
        <p15:guide id="4" pos="5488">
          <p15:clr>
            <a:srgbClr val="F26B43"/>
          </p15:clr>
        </p15:guide>
        <p15:guide id="5" orient="horz" pos="2959">
          <p15:clr>
            <a:srgbClr val="F26B43"/>
          </p15:clr>
        </p15:guide>
        <p15:guide id="6" orient="horz" pos="697">
          <p15:clr>
            <a:srgbClr val="F26B43"/>
          </p15:clr>
        </p15:guide>
        <p15:guide id="10" pos="1929">
          <p15:clr>
            <a:srgbClr val="F26B43"/>
          </p15:clr>
        </p15:guide>
        <p15:guide id="11" pos="2049">
          <p15:clr>
            <a:srgbClr val="F26B43"/>
          </p15:clr>
        </p15:guide>
        <p15:guide id="13" pos="2940">
          <p15:clr>
            <a:srgbClr val="F26B43"/>
          </p15:clr>
        </p15:guide>
        <p15:guide id="18" pos="2876">
          <p15:clr>
            <a:srgbClr val="F26B43"/>
          </p15:clr>
        </p15:guide>
        <p15:guide id="21" pos="2818">
          <p15:clr>
            <a:srgbClr val="F26B43"/>
          </p15:clr>
        </p15:guide>
        <p15:guide id="22" pos="1039">
          <p15:clr>
            <a:srgbClr val="F26B43"/>
          </p15:clr>
        </p15:guide>
        <p15:guide id="23" pos="1163">
          <p15:clr>
            <a:srgbClr val="F26B43"/>
          </p15:clr>
        </p15:guide>
        <p15:guide id="24" pos="3704">
          <p15:clr>
            <a:srgbClr val="F26B43"/>
          </p15:clr>
        </p15:guide>
        <p15:guide id="25" pos="3829">
          <p15:clr>
            <a:srgbClr val="F26B43"/>
          </p15:clr>
        </p15:guide>
        <p15:guide id="26" pos="4721">
          <p15:clr>
            <a:srgbClr val="F26B43"/>
          </p15:clr>
        </p15:guide>
        <p15:guide id="27" pos="4597">
          <p15:clr>
            <a:srgbClr val="F26B43"/>
          </p15:clr>
        </p15:guide>
        <p15:guide id="29" orient="horz" pos="2790">
          <p15:clr>
            <a:srgbClr val="F26B43"/>
          </p15:clr>
        </p15:guide>
        <p15:guide id="30" orient="horz" pos="853">
          <p15:clr>
            <a:srgbClr val="F26B43"/>
          </p15:clr>
        </p15:guide>
        <p15:guide id="31" orient="horz" pos="1820">
          <p15:clr>
            <a:srgbClr val="F26B43"/>
          </p15:clr>
        </p15:guide>
        <p15:guide id="32" orient="horz" pos="1755">
          <p15:clr>
            <a:srgbClr val="F26B43"/>
          </p15:clr>
        </p15:guide>
        <p15:guide id="33" orient="horz" pos="188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1F7D92B3-A0B8-F5B2-4419-ACAA9C7050A6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3" name="Object 4" descr="preencoded.png">
              <a:extLst>
                <a:ext uri="{FF2B5EF4-FFF2-40B4-BE49-F238E27FC236}">
                  <a16:creationId xmlns:a16="http://schemas.microsoft.com/office/drawing/2014/main" id="{1648F67B-6D6E-11E2-1AA4-1BD7618F0880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FCE59D14-B632-FA2F-2BA1-AD2366AB4F73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B65AB34F-231F-F518-0FBF-F4985D90EBA3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2E8525EE-0D53-ABBB-2087-F15689E8C804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D9E9A2F5-83EA-D073-4783-E1F0DD3F5D53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92867672-5FFE-0489-995B-A3FFF25B8768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F237C382-0ECF-9792-DD35-0B3B1E7317D9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FB131E97-FF18-8D52-A814-F2BE3F9DC13A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CB652-B420-E7F7-F298-E1C01ADD4988}"/>
              </a:ext>
            </a:extLst>
          </p:cNvPr>
          <p:cNvSpPr/>
          <p:nvPr/>
        </p:nvSpPr>
        <p:spPr>
          <a:xfrm>
            <a:off x="7937500" y="4695825"/>
            <a:ext cx="781050" cy="43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6855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A17A309-2D1A-8448-A4B8-DEE53C7EE855}" type="slidenum">
              <a:rPr lang="en-US" sz="700">
                <a:solidFill>
                  <a:schemeClr val="tx1"/>
                </a:solidFill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>
              <a:solidFill>
                <a:schemeClr val="tx1"/>
              </a:solidFill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B8B16-1B3A-2FDB-607F-C750FB4D8C7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5287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Data Classification: Restricted</a:t>
            </a:r>
          </a:p>
        </p:txBody>
      </p:sp>
    </p:spTree>
    <p:extLst>
      <p:ext uri="{BB962C8B-B14F-4D97-AF65-F5344CB8AC3E}">
        <p14:creationId xmlns:p14="http://schemas.microsoft.com/office/powerpoint/2010/main" val="1202267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32" r:id="rId16"/>
    <p:sldLayoutId id="2147484979" r:id="rId17"/>
  </p:sldLayoutIdLst>
  <p:hf hdr="0" ftr="0" dt="0"/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Aktiv Grotesk Medium" panose="020B0504020202020204" pitchFamily="34" charset="0"/>
          <a:cs typeface="Aktiv Grotesk Medium" panose="020B0504020202020204" pitchFamily="34" charset="0"/>
        </a:defRPr>
      </a:lvl1pPr>
      <a:lvl2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2pPr>
      <a:lvl3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3pPr>
      <a:lvl4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4pPr>
      <a:lvl5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5pPr>
      <a:lvl6pPr marL="4572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6pPr>
      <a:lvl7pPr marL="9144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7pPr>
      <a:lvl8pPr marL="13716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8pPr>
      <a:lvl9pPr marL="18288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9pPr>
    </p:titleStyle>
    <p:bodyStyle>
      <a:lvl1pPr algn="l" defTabSz="68421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3500" kern="1200">
          <a:solidFill>
            <a:schemeClr val="tx1"/>
          </a:solidFill>
          <a:latin typeface="+mj-lt"/>
          <a:ea typeface="+mn-ea"/>
          <a:cs typeface="+mn-cs"/>
        </a:defRPr>
      </a:lvl1pPr>
      <a:lvl2pPr marL="3413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1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3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1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0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1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4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1F7D92B3-A0B8-F5B2-4419-ACAA9C7050A6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1"/>
            <a:ext cx="558800" cy="123825"/>
            <a:chOff x="1905000" y="6216650"/>
            <a:chExt cx="1119929" cy="247793"/>
          </a:xfrm>
        </p:grpSpPr>
        <p:sp>
          <p:nvSpPr>
            <p:cNvPr id="3" name="Object 4" descr="preencoded.png">
              <a:extLst>
                <a:ext uri="{FF2B5EF4-FFF2-40B4-BE49-F238E27FC236}">
                  <a16:creationId xmlns:a16="http://schemas.microsoft.com/office/drawing/2014/main" id="{1648F67B-6D6E-11E2-1AA4-1BD7618F0880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FCE59D14-B632-FA2F-2BA1-AD2366AB4F73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B65AB34F-231F-F518-0FBF-F4985D90EBA3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2E8525EE-0D53-ABBB-2087-F15689E8C804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D9E9A2F5-83EA-D073-4783-E1F0DD3F5D53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92867672-5FFE-0489-995B-A3FFF25B8768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F237C382-0ECF-9792-DD35-0B3B1E7317D9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FB131E97-FF18-8D52-A814-F2BE3F9DC13A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4">
                <a:latin typeface="+mn-lt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CB652-B420-E7F7-F298-E1C01ADD4988}"/>
              </a:ext>
            </a:extLst>
          </p:cNvPr>
          <p:cNvSpPr/>
          <p:nvPr/>
        </p:nvSpPr>
        <p:spPr>
          <a:xfrm>
            <a:off x="7937500" y="4695825"/>
            <a:ext cx="781050" cy="43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6853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A17A309-2D1A-8448-A4B8-DEE53C7EE855}" type="slidenum">
              <a:rPr lang="en-US" sz="700">
                <a:solidFill>
                  <a:schemeClr val="tx1"/>
                </a:solidFill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 defTabSz="6853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>
              <a:solidFill>
                <a:schemeClr val="tx1"/>
              </a:solidFill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0F78F-61D0-2F6E-56D4-2F0157A6188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5287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Data Classification: Restricted</a:t>
            </a:r>
          </a:p>
        </p:txBody>
      </p:sp>
    </p:spTree>
    <p:extLst>
      <p:ext uri="{BB962C8B-B14F-4D97-AF65-F5344CB8AC3E}">
        <p14:creationId xmlns:p14="http://schemas.microsoft.com/office/powerpoint/2010/main" val="4059438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  <p:sldLayoutId id="2147484659" r:id="rId14"/>
    <p:sldLayoutId id="2147484660" r:id="rId15"/>
    <p:sldLayoutId id="2147484668" r:id="rId16"/>
  </p:sldLayoutIdLst>
  <p:hf hdr="0" ftr="0" dt="0"/>
  <p:txStyles>
    <p:titleStyle>
      <a:lvl1pPr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 kern="1200">
          <a:solidFill>
            <a:schemeClr val="tx1"/>
          </a:solidFill>
          <a:latin typeface="+mj-lt"/>
          <a:ea typeface="Aktiv Grotesk Medium" panose="020B0504020202020204" pitchFamily="34" charset="0"/>
          <a:cs typeface="Aktiv Grotesk Medium" panose="020B0504020202020204" pitchFamily="34" charset="0"/>
        </a:defRPr>
      </a:lvl1pPr>
      <a:lvl2pPr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2pPr>
      <a:lvl3pPr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3pPr>
      <a:lvl4pPr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4pPr>
      <a:lvl5pPr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5pPr>
      <a:lvl6pPr marL="457063"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6pPr>
      <a:lvl7pPr marL="914126"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7pPr>
      <a:lvl8pPr marL="1371189"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8pPr>
      <a:lvl9pPr marL="1828251" algn="l" defTabSz="68400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99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9pPr>
    </p:titleStyle>
    <p:bodyStyle>
      <a:lvl1pPr algn="l" defTabSz="684008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3499" kern="1200">
          <a:solidFill>
            <a:schemeClr val="tx1"/>
          </a:solidFill>
          <a:latin typeface="+mj-lt"/>
          <a:ea typeface="+mn-ea"/>
          <a:cs typeface="+mn-cs"/>
        </a:defRPr>
      </a:lvl1pPr>
      <a:lvl2pPr marL="341211" algn="l" defTabSz="684008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8" algn="l" defTabSz="684008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805" algn="l" defTabSz="684008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02" algn="l" defTabSz="684008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24" indent="-171340" algn="l" defTabSz="6853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02" indent="-171340" algn="l" defTabSz="6853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80" indent="-171340" algn="l" defTabSz="6853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56" indent="-171340" algn="l" defTabSz="6853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7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4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1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10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86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64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17" algn="l" defTabSz="6853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1F7D92B3-A0B8-F5B2-4419-ACAA9C7050A6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838700"/>
            <a:ext cx="558800" cy="123825"/>
            <a:chOff x="1905000" y="6216650"/>
            <a:chExt cx="1119929" cy="247793"/>
          </a:xfrm>
        </p:grpSpPr>
        <p:sp>
          <p:nvSpPr>
            <p:cNvPr id="3" name="Object 4" descr="preencoded.png">
              <a:extLst>
                <a:ext uri="{FF2B5EF4-FFF2-40B4-BE49-F238E27FC236}">
                  <a16:creationId xmlns:a16="http://schemas.microsoft.com/office/drawing/2014/main" id="{1648F67B-6D6E-11E2-1AA4-1BD7618F0880}"/>
                </a:ext>
              </a:extLst>
            </p:cNvPr>
            <p:cNvSpPr/>
            <p:nvPr/>
          </p:nvSpPr>
          <p:spPr>
            <a:xfrm>
              <a:off x="1905000" y="6219828"/>
              <a:ext cx="200441" cy="193786"/>
            </a:xfrm>
            <a:custGeom>
              <a:avLst/>
              <a:gdLst>
                <a:gd name="connsiteX0" fmla="*/ 100306 w 200979"/>
                <a:gd name="connsiteY0" fmla="*/ 147054 h 192329"/>
                <a:gd name="connsiteX1" fmla="*/ 48772 w 200979"/>
                <a:gd name="connsiteY1" fmla="*/ 0 h 192329"/>
                <a:gd name="connsiteX2" fmla="*/ 0 w 200979"/>
                <a:gd name="connsiteY2" fmla="*/ 0 h 192329"/>
                <a:gd name="connsiteX3" fmla="*/ 0 w 200979"/>
                <a:gd name="connsiteY3" fmla="*/ 192330 h 192329"/>
                <a:gd name="connsiteX4" fmla="*/ 35705 w 200979"/>
                <a:gd name="connsiteY4" fmla="*/ 192330 h 192329"/>
                <a:gd name="connsiteX5" fmla="*/ 35705 w 200979"/>
                <a:gd name="connsiteY5" fmla="*/ 48036 h 192329"/>
                <a:gd name="connsiteX6" fmla="*/ 85398 w 200979"/>
                <a:gd name="connsiteY6" fmla="*/ 192330 h 192329"/>
                <a:gd name="connsiteX7" fmla="*/ 115581 w 200979"/>
                <a:gd name="connsiteY7" fmla="*/ 192330 h 192329"/>
                <a:gd name="connsiteX8" fmla="*/ 165274 w 200979"/>
                <a:gd name="connsiteY8" fmla="*/ 48036 h 192329"/>
                <a:gd name="connsiteX9" fmla="*/ 165274 w 200979"/>
                <a:gd name="connsiteY9" fmla="*/ 192330 h 192329"/>
                <a:gd name="connsiteX10" fmla="*/ 200979 w 200979"/>
                <a:gd name="connsiteY10" fmla="*/ 192330 h 192329"/>
                <a:gd name="connsiteX11" fmla="*/ 200979 w 200979"/>
                <a:gd name="connsiteY11" fmla="*/ 0 h 192329"/>
                <a:gd name="connsiteX12" fmla="*/ 152574 w 200979"/>
                <a:gd name="connsiteY12" fmla="*/ 0 h 192329"/>
                <a:gd name="connsiteX13" fmla="*/ 100306 w 200979"/>
                <a:gd name="connsiteY13" fmla="*/ 147054 h 1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979" h="192329">
                  <a:moveTo>
                    <a:pt x="100306" y="147054"/>
                  </a:moveTo>
                  <a:lnTo>
                    <a:pt x="48772" y="0"/>
                  </a:lnTo>
                  <a:lnTo>
                    <a:pt x="0" y="0"/>
                  </a:lnTo>
                  <a:lnTo>
                    <a:pt x="0" y="192330"/>
                  </a:lnTo>
                  <a:lnTo>
                    <a:pt x="35705" y="192330"/>
                  </a:lnTo>
                  <a:lnTo>
                    <a:pt x="35705" y="48036"/>
                  </a:lnTo>
                  <a:lnTo>
                    <a:pt x="85398" y="192330"/>
                  </a:lnTo>
                  <a:lnTo>
                    <a:pt x="115581" y="192330"/>
                  </a:lnTo>
                  <a:lnTo>
                    <a:pt x="165274" y="48036"/>
                  </a:lnTo>
                  <a:lnTo>
                    <a:pt x="165274" y="192330"/>
                  </a:lnTo>
                  <a:lnTo>
                    <a:pt x="200979" y="192330"/>
                  </a:lnTo>
                  <a:lnTo>
                    <a:pt x="200979" y="0"/>
                  </a:lnTo>
                  <a:lnTo>
                    <a:pt x="152574" y="0"/>
                  </a:lnTo>
                  <a:lnTo>
                    <a:pt x="100306" y="1470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4" name="Object 4" descr="preencoded.png">
              <a:extLst>
                <a:ext uri="{FF2B5EF4-FFF2-40B4-BE49-F238E27FC236}">
                  <a16:creationId xmlns:a16="http://schemas.microsoft.com/office/drawing/2014/main" id="{FCE59D14-B632-FA2F-2BA1-AD2366AB4F73}"/>
                </a:ext>
              </a:extLst>
            </p:cNvPr>
            <p:cNvSpPr/>
            <p:nvPr/>
          </p:nvSpPr>
          <p:spPr>
            <a:xfrm>
              <a:off x="2121350" y="6270657"/>
              <a:ext cx="34997" cy="142956"/>
            </a:xfrm>
            <a:custGeom>
              <a:avLst/>
              <a:gdLst>
                <a:gd name="connsiteX0" fmla="*/ 34601 w 34600"/>
                <a:gd name="connsiteY0" fmla="*/ 0 h 144108"/>
                <a:gd name="connsiteX1" fmla="*/ 0 w 34600"/>
                <a:gd name="connsiteY1" fmla="*/ 0 h 144108"/>
                <a:gd name="connsiteX2" fmla="*/ 0 w 34600"/>
                <a:gd name="connsiteY2" fmla="*/ 144109 h 144108"/>
                <a:gd name="connsiteX3" fmla="*/ 34601 w 34600"/>
                <a:gd name="connsiteY3" fmla="*/ 144109 h 144108"/>
                <a:gd name="connsiteX4" fmla="*/ 34601 w 34600"/>
                <a:gd name="connsiteY4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0" h="144108">
                  <a:moveTo>
                    <a:pt x="34601" y="0"/>
                  </a:moveTo>
                  <a:lnTo>
                    <a:pt x="0" y="0"/>
                  </a:lnTo>
                  <a:lnTo>
                    <a:pt x="0" y="144109"/>
                  </a:lnTo>
                  <a:lnTo>
                    <a:pt x="34601" y="144109"/>
                  </a:lnTo>
                  <a:lnTo>
                    <a:pt x="346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5" name="Object 4" descr="preencoded.png">
              <a:extLst>
                <a:ext uri="{FF2B5EF4-FFF2-40B4-BE49-F238E27FC236}">
                  <a16:creationId xmlns:a16="http://schemas.microsoft.com/office/drawing/2014/main" id="{B65AB34F-231F-F518-0FBF-F4985D90EBA3}"/>
                </a:ext>
              </a:extLst>
            </p:cNvPr>
            <p:cNvSpPr/>
            <p:nvPr/>
          </p:nvSpPr>
          <p:spPr>
            <a:xfrm>
              <a:off x="2175436" y="6264304"/>
              <a:ext cx="127265" cy="149310"/>
            </a:xfrm>
            <a:custGeom>
              <a:avLst/>
              <a:gdLst>
                <a:gd name="connsiteX0" fmla="*/ 113005 w 127913"/>
                <a:gd name="connsiteY0" fmla="*/ 18037 h 149077"/>
                <a:gd name="connsiteX1" fmla="*/ 71962 w 127913"/>
                <a:gd name="connsiteY1" fmla="*/ 0 h 149077"/>
                <a:gd name="connsiteX2" fmla="*/ 32760 w 127913"/>
                <a:gd name="connsiteY2" fmla="*/ 18037 h 149077"/>
                <a:gd name="connsiteX3" fmla="*/ 32024 w 127913"/>
                <a:gd name="connsiteY3" fmla="*/ 18037 h 149077"/>
                <a:gd name="connsiteX4" fmla="*/ 32024 w 127913"/>
                <a:gd name="connsiteY4" fmla="*/ 4785 h 149077"/>
                <a:gd name="connsiteX5" fmla="*/ 0 w 127913"/>
                <a:gd name="connsiteY5" fmla="*/ 4785 h 149077"/>
                <a:gd name="connsiteX6" fmla="*/ 0 w 127913"/>
                <a:gd name="connsiteY6" fmla="*/ 149078 h 149077"/>
                <a:gd name="connsiteX7" fmla="*/ 34601 w 127913"/>
                <a:gd name="connsiteY7" fmla="*/ 149078 h 149077"/>
                <a:gd name="connsiteX8" fmla="*/ 34601 w 127913"/>
                <a:gd name="connsiteY8" fmla="*/ 83741 h 149077"/>
                <a:gd name="connsiteX9" fmla="*/ 40306 w 127913"/>
                <a:gd name="connsiteY9" fmla="*/ 46748 h 149077"/>
                <a:gd name="connsiteX10" fmla="*/ 64417 w 127913"/>
                <a:gd name="connsiteY10" fmla="*/ 34049 h 149077"/>
                <a:gd name="connsiteX11" fmla="*/ 87239 w 127913"/>
                <a:gd name="connsiteY11" fmla="*/ 46011 h 149077"/>
                <a:gd name="connsiteX12" fmla="*/ 93312 w 127913"/>
                <a:gd name="connsiteY12" fmla="*/ 81164 h 149077"/>
                <a:gd name="connsiteX13" fmla="*/ 93312 w 127913"/>
                <a:gd name="connsiteY13" fmla="*/ 149078 h 149077"/>
                <a:gd name="connsiteX14" fmla="*/ 127913 w 127913"/>
                <a:gd name="connsiteY14" fmla="*/ 149078 h 149077"/>
                <a:gd name="connsiteX15" fmla="*/ 127913 w 127913"/>
                <a:gd name="connsiteY15" fmla="*/ 74355 h 149077"/>
                <a:gd name="connsiteX16" fmla="*/ 116502 w 127913"/>
                <a:gd name="connsiteY16" fmla="*/ 22269 h 149077"/>
                <a:gd name="connsiteX17" fmla="*/ 113005 w 127913"/>
                <a:gd name="connsiteY17" fmla="*/ 18037 h 14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913" h="149077">
                  <a:moveTo>
                    <a:pt x="113005" y="18037"/>
                  </a:moveTo>
                  <a:cubicBezTo>
                    <a:pt x="102515" y="6809"/>
                    <a:pt x="87055" y="0"/>
                    <a:pt x="71962" y="0"/>
                  </a:cubicBezTo>
                  <a:cubicBezTo>
                    <a:pt x="56871" y="0"/>
                    <a:pt x="41227" y="6073"/>
                    <a:pt x="32760" y="18037"/>
                  </a:cubicBezTo>
                  <a:lnTo>
                    <a:pt x="32024" y="18037"/>
                  </a:lnTo>
                  <a:lnTo>
                    <a:pt x="32024" y="4785"/>
                  </a:lnTo>
                  <a:lnTo>
                    <a:pt x="0" y="4785"/>
                  </a:lnTo>
                  <a:lnTo>
                    <a:pt x="0" y="149078"/>
                  </a:lnTo>
                  <a:lnTo>
                    <a:pt x="34601" y="149078"/>
                  </a:lnTo>
                  <a:lnTo>
                    <a:pt x="34601" y="83741"/>
                  </a:lnTo>
                  <a:cubicBezTo>
                    <a:pt x="34601" y="72330"/>
                    <a:pt x="34049" y="56686"/>
                    <a:pt x="40306" y="46748"/>
                  </a:cubicBezTo>
                  <a:cubicBezTo>
                    <a:pt x="44908" y="39018"/>
                    <a:pt x="55215" y="34049"/>
                    <a:pt x="64417" y="34049"/>
                  </a:cubicBezTo>
                  <a:cubicBezTo>
                    <a:pt x="73251" y="34049"/>
                    <a:pt x="82453" y="38466"/>
                    <a:pt x="87239" y="46011"/>
                  </a:cubicBezTo>
                  <a:cubicBezTo>
                    <a:pt x="93312" y="55582"/>
                    <a:pt x="93312" y="69938"/>
                    <a:pt x="93312" y="81164"/>
                  </a:cubicBezTo>
                  <a:lnTo>
                    <a:pt x="93312" y="149078"/>
                  </a:lnTo>
                  <a:lnTo>
                    <a:pt x="127913" y="149078"/>
                  </a:lnTo>
                  <a:lnTo>
                    <a:pt x="127913" y="74355"/>
                  </a:lnTo>
                  <a:cubicBezTo>
                    <a:pt x="127913" y="55950"/>
                    <a:pt x="127728" y="37913"/>
                    <a:pt x="116502" y="22269"/>
                  </a:cubicBezTo>
                  <a:cubicBezTo>
                    <a:pt x="115581" y="20613"/>
                    <a:pt x="114293" y="19325"/>
                    <a:pt x="113005" y="180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6" name="Object 4" descr="preencoded.png">
              <a:extLst>
                <a:ext uri="{FF2B5EF4-FFF2-40B4-BE49-F238E27FC236}">
                  <a16:creationId xmlns:a16="http://schemas.microsoft.com/office/drawing/2014/main" id="{2E8525EE-0D53-ABBB-2087-F15689E8C804}"/>
                </a:ext>
              </a:extLst>
            </p:cNvPr>
            <p:cNvSpPr/>
            <p:nvPr/>
          </p:nvSpPr>
          <p:spPr>
            <a:xfrm>
              <a:off x="2312247" y="6219828"/>
              <a:ext cx="152718" cy="196964"/>
            </a:xfrm>
            <a:custGeom>
              <a:avLst/>
              <a:gdLst>
                <a:gd name="connsiteX0" fmla="*/ 117054 w 151654"/>
                <a:gd name="connsiteY0" fmla="*/ 62944 h 196930"/>
                <a:gd name="connsiteX1" fmla="*/ 72514 w 151654"/>
                <a:gd name="connsiteY1" fmla="*/ 43435 h 196930"/>
                <a:gd name="connsiteX2" fmla="*/ 19509 w 151654"/>
                <a:gd name="connsiteY2" fmla="*/ 67913 h 196930"/>
                <a:gd name="connsiteX3" fmla="*/ 0 w 151654"/>
                <a:gd name="connsiteY3" fmla="*/ 120735 h 196930"/>
                <a:gd name="connsiteX4" fmla="*/ 19509 w 151654"/>
                <a:gd name="connsiteY4" fmla="*/ 172821 h 196930"/>
                <a:gd name="connsiteX5" fmla="*/ 71594 w 151654"/>
                <a:gd name="connsiteY5" fmla="*/ 196930 h 196930"/>
                <a:gd name="connsiteX6" fmla="*/ 119446 w 151654"/>
                <a:gd name="connsiteY6" fmla="*/ 172821 h 196930"/>
                <a:gd name="connsiteX7" fmla="*/ 119999 w 151654"/>
                <a:gd name="connsiteY7" fmla="*/ 172821 h 196930"/>
                <a:gd name="connsiteX8" fmla="*/ 119999 w 151654"/>
                <a:gd name="connsiteY8" fmla="*/ 192329 h 196930"/>
                <a:gd name="connsiteX9" fmla="*/ 151654 w 151654"/>
                <a:gd name="connsiteY9" fmla="*/ 192329 h 196930"/>
                <a:gd name="connsiteX10" fmla="*/ 151654 w 151654"/>
                <a:gd name="connsiteY10" fmla="*/ 0 h 196930"/>
                <a:gd name="connsiteX11" fmla="*/ 117054 w 151654"/>
                <a:gd name="connsiteY11" fmla="*/ 0 h 196930"/>
                <a:gd name="connsiteX12" fmla="*/ 117054 w 151654"/>
                <a:gd name="connsiteY12" fmla="*/ 62944 h 196930"/>
                <a:gd name="connsiteX13" fmla="*/ 76748 w 151654"/>
                <a:gd name="connsiteY13" fmla="*/ 163066 h 196930"/>
                <a:gd name="connsiteX14" fmla="*/ 34601 w 151654"/>
                <a:gd name="connsiteY14" fmla="*/ 119079 h 196930"/>
                <a:gd name="connsiteX15" fmla="*/ 76195 w 151654"/>
                <a:gd name="connsiteY15" fmla="*/ 77116 h 196930"/>
                <a:gd name="connsiteX16" fmla="*/ 119446 w 151654"/>
                <a:gd name="connsiteY16" fmla="*/ 119815 h 196930"/>
                <a:gd name="connsiteX17" fmla="*/ 76748 w 151654"/>
                <a:gd name="connsiteY17" fmla="*/ 163066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654" h="196930">
                  <a:moveTo>
                    <a:pt x="117054" y="62944"/>
                  </a:moveTo>
                  <a:cubicBezTo>
                    <a:pt x="106195" y="50245"/>
                    <a:pt x="89263" y="43435"/>
                    <a:pt x="72514" y="43435"/>
                  </a:cubicBezTo>
                  <a:cubicBezTo>
                    <a:pt x="52821" y="43435"/>
                    <a:pt x="32392" y="53374"/>
                    <a:pt x="19509" y="67913"/>
                  </a:cubicBezTo>
                  <a:cubicBezTo>
                    <a:pt x="6626" y="82453"/>
                    <a:pt x="0" y="101410"/>
                    <a:pt x="0" y="120735"/>
                  </a:cubicBezTo>
                  <a:cubicBezTo>
                    <a:pt x="0" y="140060"/>
                    <a:pt x="7362" y="158648"/>
                    <a:pt x="19509" y="172821"/>
                  </a:cubicBezTo>
                  <a:cubicBezTo>
                    <a:pt x="32208" y="187360"/>
                    <a:pt x="50428" y="196930"/>
                    <a:pt x="71594" y="196930"/>
                  </a:cubicBezTo>
                  <a:cubicBezTo>
                    <a:pt x="90367" y="196930"/>
                    <a:pt x="109323" y="188648"/>
                    <a:pt x="119446" y="172821"/>
                  </a:cubicBezTo>
                  <a:lnTo>
                    <a:pt x="119999" y="172821"/>
                  </a:lnTo>
                  <a:lnTo>
                    <a:pt x="119999" y="192329"/>
                  </a:lnTo>
                  <a:lnTo>
                    <a:pt x="151654" y="192329"/>
                  </a:lnTo>
                  <a:lnTo>
                    <a:pt x="151654" y="0"/>
                  </a:lnTo>
                  <a:lnTo>
                    <a:pt x="117054" y="0"/>
                  </a:lnTo>
                  <a:lnTo>
                    <a:pt x="117054" y="62944"/>
                  </a:lnTo>
                  <a:close/>
                  <a:moveTo>
                    <a:pt x="76748" y="163066"/>
                  </a:moveTo>
                  <a:cubicBezTo>
                    <a:pt x="52637" y="163066"/>
                    <a:pt x="34601" y="143005"/>
                    <a:pt x="34601" y="119079"/>
                  </a:cubicBezTo>
                  <a:cubicBezTo>
                    <a:pt x="34601" y="96993"/>
                    <a:pt x="54110" y="77116"/>
                    <a:pt x="76195" y="77116"/>
                  </a:cubicBezTo>
                  <a:cubicBezTo>
                    <a:pt x="99937" y="77116"/>
                    <a:pt x="119446" y="95889"/>
                    <a:pt x="119446" y="119815"/>
                  </a:cubicBezTo>
                  <a:cubicBezTo>
                    <a:pt x="119446" y="143557"/>
                    <a:pt x="100674" y="163066"/>
                    <a:pt x="76748" y="1630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7" name="Object 4" descr="preencoded.png">
              <a:extLst>
                <a:ext uri="{FF2B5EF4-FFF2-40B4-BE49-F238E27FC236}">
                  <a16:creationId xmlns:a16="http://schemas.microsoft.com/office/drawing/2014/main" id="{D9E9A2F5-83EA-D073-4783-E1F0DD3F5D53}"/>
                </a:ext>
              </a:extLst>
            </p:cNvPr>
            <p:cNvSpPr/>
            <p:nvPr/>
          </p:nvSpPr>
          <p:spPr>
            <a:xfrm>
              <a:off x="2477691" y="6216650"/>
              <a:ext cx="190897" cy="200142"/>
            </a:xfrm>
            <a:custGeom>
              <a:avLst/>
              <a:gdLst>
                <a:gd name="connsiteX0" fmla="*/ 102146 w 190488"/>
                <a:gd name="connsiteY0" fmla="*/ 94600 h 201347"/>
                <a:gd name="connsiteX1" fmla="*/ 102146 w 190488"/>
                <a:gd name="connsiteY1" fmla="*/ 115213 h 201347"/>
                <a:gd name="connsiteX2" fmla="*/ 169507 w 190488"/>
                <a:gd name="connsiteY2" fmla="*/ 115213 h 201347"/>
                <a:gd name="connsiteX3" fmla="*/ 98833 w 190488"/>
                <a:gd name="connsiteY3" fmla="*/ 180918 h 201347"/>
                <a:gd name="connsiteX4" fmla="*/ 21717 w 190488"/>
                <a:gd name="connsiteY4" fmla="*/ 100121 h 201347"/>
                <a:gd name="connsiteX5" fmla="*/ 97728 w 190488"/>
                <a:gd name="connsiteY5" fmla="*/ 20429 h 201347"/>
                <a:gd name="connsiteX6" fmla="*/ 160305 w 190488"/>
                <a:gd name="connsiteY6" fmla="*/ 55030 h 201347"/>
                <a:gd name="connsiteX7" fmla="*/ 178710 w 190488"/>
                <a:gd name="connsiteY7" fmla="*/ 45828 h 201347"/>
                <a:gd name="connsiteX8" fmla="*/ 97728 w 190488"/>
                <a:gd name="connsiteY8" fmla="*/ 0 h 201347"/>
                <a:gd name="connsiteX9" fmla="*/ 0 w 190488"/>
                <a:gd name="connsiteY9" fmla="*/ 100121 h 201347"/>
                <a:gd name="connsiteX10" fmla="*/ 97728 w 190488"/>
                <a:gd name="connsiteY10" fmla="*/ 201347 h 201347"/>
                <a:gd name="connsiteX11" fmla="*/ 190489 w 190488"/>
                <a:gd name="connsiteY11" fmla="*/ 108035 h 201347"/>
                <a:gd name="connsiteX12" fmla="*/ 189568 w 190488"/>
                <a:gd name="connsiteY12" fmla="*/ 94600 h 201347"/>
                <a:gd name="connsiteX13" fmla="*/ 102146 w 190488"/>
                <a:gd name="connsiteY13" fmla="*/ 94600 h 201347"/>
                <a:gd name="connsiteX14" fmla="*/ 102146 w 190488"/>
                <a:gd name="connsiteY14" fmla="*/ 9460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488" h="201347">
                  <a:moveTo>
                    <a:pt x="102146" y="94600"/>
                  </a:moveTo>
                  <a:lnTo>
                    <a:pt x="102146" y="115213"/>
                  </a:lnTo>
                  <a:lnTo>
                    <a:pt x="169507" y="115213"/>
                  </a:lnTo>
                  <a:cubicBezTo>
                    <a:pt x="166378" y="152943"/>
                    <a:pt x="136747" y="180918"/>
                    <a:pt x="98833" y="180918"/>
                  </a:cubicBezTo>
                  <a:cubicBezTo>
                    <a:pt x="55030" y="180918"/>
                    <a:pt x="21717" y="145765"/>
                    <a:pt x="21717" y="100121"/>
                  </a:cubicBezTo>
                  <a:cubicBezTo>
                    <a:pt x="21717" y="55214"/>
                    <a:pt x="55030" y="20429"/>
                    <a:pt x="97728" y="20429"/>
                  </a:cubicBezTo>
                  <a:cubicBezTo>
                    <a:pt x="125888" y="20429"/>
                    <a:pt x="149998" y="34048"/>
                    <a:pt x="160305" y="55030"/>
                  </a:cubicBezTo>
                  <a:lnTo>
                    <a:pt x="178710" y="45828"/>
                  </a:lnTo>
                  <a:cubicBezTo>
                    <a:pt x="167299" y="18404"/>
                    <a:pt x="134539" y="0"/>
                    <a:pt x="97728" y="0"/>
                  </a:cubicBezTo>
                  <a:cubicBezTo>
                    <a:pt x="42699" y="0"/>
                    <a:pt x="0" y="43619"/>
                    <a:pt x="0" y="100121"/>
                  </a:cubicBezTo>
                  <a:cubicBezTo>
                    <a:pt x="0" y="157176"/>
                    <a:pt x="42515" y="201347"/>
                    <a:pt x="97728" y="201347"/>
                  </a:cubicBezTo>
                  <a:cubicBezTo>
                    <a:pt x="150183" y="201347"/>
                    <a:pt x="190489" y="161593"/>
                    <a:pt x="190489" y="108035"/>
                  </a:cubicBezTo>
                  <a:cubicBezTo>
                    <a:pt x="190489" y="103802"/>
                    <a:pt x="190120" y="98281"/>
                    <a:pt x="189568" y="94600"/>
                  </a:cubicBezTo>
                  <a:lnTo>
                    <a:pt x="102146" y="94600"/>
                  </a:lnTo>
                  <a:lnTo>
                    <a:pt x="102146" y="946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8" name="Object 4" descr="preencoded.png">
              <a:extLst>
                <a:ext uri="{FF2B5EF4-FFF2-40B4-BE49-F238E27FC236}">
                  <a16:creationId xmlns:a16="http://schemas.microsoft.com/office/drawing/2014/main" id="{92867672-5FFE-0489-995B-A3FFF25B8768}"/>
                </a:ext>
              </a:extLst>
            </p:cNvPr>
            <p:cNvSpPr/>
            <p:nvPr/>
          </p:nvSpPr>
          <p:spPr>
            <a:xfrm>
              <a:off x="2811760" y="6267479"/>
              <a:ext cx="213169" cy="146134"/>
            </a:xfrm>
            <a:custGeom>
              <a:avLst/>
              <a:gdLst>
                <a:gd name="connsiteX0" fmla="*/ 156987 w 212022"/>
                <a:gd name="connsiteY0" fmla="*/ 0 h 147052"/>
                <a:gd name="connsiteX1" fmla="*/ 110429 w 212022"/>
                <a:gd name="connsiteY1" fmla="*/ 29079 h 147052"/>
                <a:gd name="connsiteX2" fmla="*/ 64233 w 212022"/>
                <a:gd name="connsiteY2" fmla="*/ 0 h 147052"/>
                <a:gd name="connsiteX3" fmla="*/ 20244 w 212022"/>
                <a:gd name="connsiteY3" fmla="*/ 25950 h 147052"/>
                <a:gd name="connsiteX4" fmla="*/ 20244 w 212022"/>
                <a:gd name="connsiteY4" fmla="*/ 2760 h 147052"/>
                <a:gd name="connsiteX5" fmla="*/ 0 w 212022"/>
                <a:gd name="connsiteY5" fmla="*/ 2760 h 147052"/>
                <a:gd name="connsiteX6" fmla="*/ 0 w 212022"/>
                <a:gd name="connsiteY6" fmla="*/ 147053 h 147052"/>
                <a:gd name="connsiteX7" fmla="*/ 20244 w 212022"/>
                <a:gd name="connsiteY7" fmla="*/ 147053 h 147052"/>
                <a:gd name="connsiteX8" fmla="*/ 20244 w 212022"/>
                <a:gd name="connsiteY8" fmla="*/ 60551 h 147052"/>
                <a:gd name="connsiteX9" fmla="*/ 58156 w 212022"/>
                <a:gd name="connsiteY9" fmla="*/ 19324 h 147052"/>
                <a:gd name="connsiteX10" fmla="*/ 95884 w 212022"/>
                <a:gd name="connsiteY10" fmla="*/ 60551 h 147052"/>
                <a:gd name="connsiteX11" fmla="*/ 95884 w 212022"/>
                <a:gd name="connsiteY11" fmla="*/ 147053 h 147052"/>
                <a:gd name="connsiteX12" fmla="*/ 116135 w 212022"/>
                <a:gd name="connsiteY12" fmla="*/ 147053 h 147052"/>
                <a:gd name="connsiteX13" fmla="*/ 116135 w 212022"/>
                <a:gd name="connsiteY13" fmla="*/ 60551 h 147052"/>
                <a:gd name="connsiteX14" fmla="*/ 154044 w 212022"/>
                <a:gd name="connsiteY14" fmla="*/ 19324 h 147052"/>
                <a:gd name="connsiteX15" fmla="*/ 191773 w 212022"/>
                <a:gd name="connsiteY15" fmla="*/ 60551 h 147052"/>
                <a:gd name="connsiteX16" fmla="*/ 191773 w 212022"/>
                <a:gd name="connsiteY16" fmla="*/ 147053 h 147052"/>
                <a:gd name="connsiteX17" fmla="*/ 212023 w 212022"/>
                <a:gd name="connsiteY17" fmla="*/ 147053 h 147052"/>
                <a:gd name="connsiteX18" fmla="*/ 212023 w 212022"/>
                <a:gd name="connsiteY18" fmla="*/ 56870 h 147052"/>
                <a:gd name="connsiteX19" fmla="*/ 156987 w 212022"/>
                <a:gd name="connsiteY19" fmla="*/ 0 h 1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022" h="147052">
                  <a:moveTo>
                    <a:pt x="156987" y="0"/>
                  </a:moveTo>
                  <a:cubicBezTo>
                    <a:pt x="137118" y="0"/>
                    <a:pt x="118154" y="10306"/>
                    <a:pt x="110429" y="29079"/>
                  </a:cubicBezTo>
                  <a:cubicBezTo>
                    <a:pt x="102695" y="9755"/>
                    <a:pt x="86874" y="0"/>
                    <a:pt x="64233" y="0"/>
                  </a:cubicBezTo>
                  <a:cubicBezTo>
                    <a:pt x="47669" y="0"/>
                    <a:pt x="29631" y="7177"/>
                    <a:pt x="20244" y="25950"/>
                  </a:cubicBezTo>
                  <a:lnTo>
                    <a:pt x="20244" y="2760"/>
                  </a:lnTo>
                  <a:lnTo>
                    <a:pt x="0" y="2760"/>
                  </a:lnTo>
                  <a:lnTo>
                    <a:pt x="0" y="147053"/>
                  </a:lnTo>
                  <a:lnTo>
                    <a:pt x="20244" y="147053"/>
                  </a:lnTo>
                  <a:lnTo>
                    <a:pt x="20244" y="60551"/>
                  </a:lnTo>
                  <a:cubicBezTo>
                    <a:pt x="20244" y="30184"/>
                    <a:pt x="40490" y="19324"/>
                    <a:pt x="58156" y="19324"/>
                  </a:cubicBezTo>
                  <a:cubicBezTo>
                    <a:pt x="81721" y="19324"/>
                    <a:pt x="95884" y="34784"/>
                    <a:pt x="95884" y="60551"/>
                  </a:cubicBezTo>
                  <a:lnTo>
                    <a:pt x="95884" y="147053"/>
                  </a:lnTo>
                  <a:lnTo>
                    <a:pt x="116135" y="147053"/>
                  </a:lnTo>
                  <a:lnTo>
                    <a:pt x="116135" y="60551"/>
                  </a:lnTo>
                  <a:cubicBezTo>
                    <a:pt x="116135" y="30735"/>
                    <a:pt x="135823" y="19324"/>
                    <a:pt x="154044" y="19324"/>
                  </a:cubicBezTo>
                  <a:cubicBezTo>
                    <a:pt x="177609" y="19324"/>
                    <a:pt x="191773" y="34784"/>
                    <a:pt x="191773" y="60551"/>
                  </a:cubicBezTo>
                  <a:lnTo>
                    <a:pt x="191773" y="147053"/>
                  </a:lnTo>
                  <a:lnTo>
                    <a:pt x="212023" y="147053"/>
                  </a:lnTo>
                  <a:lnTo>
                    <a:pt x="212023" y="56870"/>
                  </a:lnTo>
                  <a:cubicBezTo>
                    <a:pt x="211651" y="21349"/>
                    <a:pt x="190125" y="0"/>
                    <a:pt x="1569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9" name="Object 4" descr="preencoded.png">
              <a:extLst>
                <a:ext uri="{FF2B5EF4-FFF2-40B4-BE49-F238E27FC236}">
                  <a16:creationId xmlns:a16="http://schemas.microsoft.com/office/drawing/2014/main" id="{F237C382-0ECF-9792-DD35-0B3B1E7317D9}"/>
                </a:ext>
              </a:extLst>
            </p:cNvPr>
            <p:cNvSpPr/>
            <p:nvPr/>
          </p:nvSpPr>
          <p:spPr>
            <a:xfrm>
              <a:off x="2665405" y="6270657"/>
              <a:ext cx="139991" cy="193786"/>
            </a:xfrm>
            <a:custGeom>
              <a:avLst/>
              <a:gdLst>
                <a:gd name="connsiteX0" fmla="*/ 69938 w 140059"/>
                <a:gd name="connsiteY0" fmla="*/ 118159 h 195090"/>
                <a:gd name="connsiteX1" fmla="*/ 22086 w 140059"/>
                <a:gd name="connsiteY1" fmla="*/ 0 h 195090"/>
                <a:gd name="connsiteX2" fmla="*/ 0 w 140059"/>
                <a:gd name="connsiteY2" fmla="*/ 0 h 195090"/>
                <a:gd name="connsiteX3" fmla="*/ 59631 w 140059"/>
                <a:gd name="connsiteY3" fmla="*/ 141716 h 195090"/>
                <a:gd name="connsiteX4" fmla="*/ 50981 w 140059"/>
                <a:gd name="connsiteY4" fmla="*/ 161777 h 195090"/>
                <a:gd name="connsiteX5" fmla="*/ 33680 w 140059"/>
                <a:gd name="connsiteY5" fmla="*/ 176132 h 195090"/>
                <a:gd name="connsiteX6" fmla="*/ 18773 w 140059"/>
                <a:gd name="connsiteY6" fmla="*/ 176132 h 195090"/>
                <a:gd name="connsiteX7" fmla="*/ 18773 w 140059"/>
                <a:gd name="connsiteY7" fmla="*/ 195090 h 195090"/>
                <a:gd name="connsiteX8" fmla="*/ 34785 w 140059"/>
                <a:gd name="connsiteY8" fmla="*/ 195090 h 195090"/>
                <a:gd name="connsiteX9" fmla="*/ 70306 w 140059"/>
                <a:gd name="connsiteY9" fmla="*/ 166194 h 195090"/>
                <a:gd name="connsiteX10" fmla="*/ 140059 w 140059"/>
                <a:gd name="connsiteY10" fmla="*/ 0 h 195090"/>
                <a:gd name="connsiteX11" fmla="*/ 118342 w 140059"/>
                <a:gd name="connsiteY11" fmla="*/ 0 h 195090"/>
                <a:gd name="connsiteX12" fmla="*/ 69938 w 140059"/>
                <a:gd name="connsiteY12" fmla="*/ 118159 h 1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059" h="195090">
                  <a:moveTo>
                    <a:pt x="69938" y="118159"/>
                  </a:moveTo>
                  <a:lnTo>
                    <a:pt x="22086" y="0"/>
                  </a:lnTo>
                  <a:lnTo>
                    <a:pt x="0" y="0"/>
                  </a:lnTo>
                  <a:lnTo>
                    <a:pt x="59631" y="141716"/>
                  </a:lnTo>
                  <a:lnTo>
                    <a:pt x="50981" y="161777"/>
                  </a:lnTo>
                  <a:cubicBezTo>
                    <a:pt x="45828" y="173740"/>
                    <a:pt x="39754" y="176132"/>
                    <a:pt x="33680" y="176132"/>
                  </a:cubicBezTo>
                  <a:lnTo>
                    <a:pt x="18773" y="176132"/>
                  </a:lnTo>
                  <a:lnTo>
                    <a:pt x="18773" y="195090"/>
                  </a:lnTo>
                  <a:lnTo>
                    <a:pt x="34785" y="195090"/>
                  </a:lnTo>
                  <a:cubicBezTo>
                    <a:pt x="52453" y="195090"/>
                    <a:pt x="62760" y="184231"/>
                    <a:pt x="70306" y="166194"/>
                  </a:cubicBezTo>
                  <a:lnTo>
                    <a:pt x="140059" y="0"/>
                  </a:lnTo>
                  <a:lnTo>
                    <a:pt x="118342" y="0"/>
                  </a:lnTo>
                  <a:lnTo>
                    <a:pt x="69938" y="1181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  <p:sp>
          <p:nvSpPr>
            <p:cNvPr id="10" name="Object 4" descr="preencoded.png">
              <a:extLst>
                <a:ext uri="{FF2B5EF4-FFF2-40B4-BE49-F238E27FC236}">
                  <a16:creationId xmlns:a16="http://schemas.microsoft.com/office/drawing/2014/main" id="{FB131E97-FF18-8D52-A814-F2BE3F9DC13A}"/>
                </a:ext>
              </a:extLst>
            </p:cNvPr>
            <p:cNvSpPr/>
            <p:nvPr/>
          </p:nvSpPr>
          <p:spPr>
            <a:xfrm>
              <a:off x="2118167" y="6216650"/>
              <a:ext cx="41362" cy="41300"/>
            </a:xfrm>
            <a:custGeom>
              <a:avLst/>
              <a:gdLst>
                <a:gd name="connsiteX0" fmla="*/ 21166 w 42331"/>
                <a:gd name="connsiteY0" fmla="*/ 0 h 42330"/>
                <a:gd name="connsiteX1" fmla="*/ 0 w 42331"/>
                <a:gd name="connsiteY1" fmla="*/ 21165 h 42330"/>
                <a:gd name="connsiteX2" fmla="*/ 21166 w 42331"/>
                <a:gd name="connsiteY2" fmla="*/ 42331 h 42330"/>
                <a:gd name="connsiteX3" fmla="*/ 42331 w 42331"/>
                <a:gd name="connsiteY3" fmla="*/ 21165 h 42330"/>
                <a:gd name="connsiteX4" fmla="*/ 21166 w 42331"/>
                <a:gd name="connsiteY4" fmla="*/ 0 h 4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31" h="42330">
                  <a:moveTo>
                    <a:pt x="21166" y="0"/>
                  </a:moveTo>
                  <a:cubicBezTo>
                    <a:pt x="9571" y="0"/>
                    <a:pt x="0" y="9386"/>
                    <a:pt x="0" y="21165"/>
                  </a:cubicBezTo>
                  <a:cubicBezTo>
                    <a:pt x="0" y="32760"/>
                    <a:pt x="9387" y="42331"/>
                    <a:pt x="21166" y="42331"/>
                  </a:cubicBezTo>
                  <a:cubicBezTo>
                    <a:pt x="32945" y="42331"/>
                    <a:pt x="42331" y="32944"/>
                    <a:pt x="42331" y="21165"/>
                  </a:cubicBezTo>
                  <a:cubicBezTo>
                    <a:pt x="42331" y="9386"/>
                    <a:pt x="32761" y="0"/>
                    <a:pt x="21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25">
                <a:latin typeface="+mn-lt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CB652-B420-E7F7-F298-E1C01ADD4988}"/>
              </a:ext>
            </a:extLst>
          </p:cNvPr>
          <p:cNvSpPr/>
          <p:nvPr/>
        </p:nvSpPr>
        <p:spPr>
          <a:xfrm>
            <a:off x="7937500" y="4695825"/>
            <a:ext cx="781050" cy="439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r" defTabSz="6855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A17A309-2D1A-8448-A4B8-DEE53C7EE855}" type="slidenum">
              <a:rPr lang="en-US" sz="700">
                <a:solidFill>
                  <a:schemeClr val="tx1"/>
                </a:solidFill>
                <a:ea typeface="Aktiv Grotesk Light" panose="020B0404020202020204" pitchFamily="34" charset="0"/>
                <a:cs typeface="Aktiv Grotesk Light" panose="020B0404020202020204" pitchFamily="34" charset="0"/>
              </a:rPr>
              <a:pPr algn="r" defTabSz="68556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700">
              <a:solidFill>
                <a:schemeClr val="tx1"/>
              </a:solidFill>
              <a:ea typeface="Aktiv Grotesk Light" panose="020B0404020202020204" pitchFamily="34" charset="0"/>
              <a:cs typeface="Aktiv Grotesk Light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9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  <p:sldLayoutId id="2147484992" r:id="rId12"/>
    <p:sldLayoutId id="2147484993" r:id="rId13"/>
    <p:sldLayoutId id="2147484994" r:id="rId14"/>
    <p:sldLayoutId id="2147484995" r:id="rId15"/>
    <p:sldLayoutId id="2147485002" r:id="rId16"/>
  </p:sldLayoutIdLst>
  <p:transition>
    <p:fade/>
  </p:transition>
  <p:hf hdr="0" ftr="0" dt="0"/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Aktiv Grotesk Medium" panose="020B0504020202020204" pitchFamily="34" charset="0"/>
          <a:cs typeface="Aktiv Grotesk Medium" panose="020B0504020202020204" pitchFamily="34" charset="0"/>
        </a:defRPr>
      </a:lvl1pPr>
      <a:lvl2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2pPr>
      <a:lvl3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3pPr>
      <a:lvl4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4pPr>
      <a:lvl5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5pPr>
      <a:lvl6pPr marL="4572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6pPr>
      <a:lvl7pPr marL="9144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7pPr>
      <a:lvl8pPr marL="13716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8pPr>
      <a:lvl9pPr marL="1828800"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cs typeface="Aktiv Grotesk Medium" panose="020B0504020202020204" pitchFamily="34" charset="0"/>
        </a:defRPr>
      </a:lvl9pPr>
    </p:titleStyle>
    <p:bodyStyle>
      <a:lvl1pPr algn="l" defTabSz="68421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3500" kern="1200">
          <a:solidFill>
            <a:schemeClr val="tx1"/>
          </a:solidFill>
          <a:latin typeface="+mj-lt"/>
          <a:ea typeface="+mn-ea"/>
          <a:cs typeface="+mn-cs"/>
        </a:defRPr>
      </a:lvl1pPr>
      <a:lvl2pPr marL="3413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1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30" indent="-171391" algn="l" defTabSz="6855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1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0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1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40" algn="l" defTabSz="6855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1F1C478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9.svg"/><Relationship Id="rId4" Type="http://schemas.openxmlformats.org/officeDocument/2006/relationships/image" Target="../media/image58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FEF_B3AB84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14_76F4098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FF0_3FB15EDD.xml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4.svg"/><Relationship Id="rId5" Type="http://schemas.openxmlformats.org/officeDocument/2006/relationships/image" Target="../media/image63.svg"/><Relationship Id="rId4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6C1_FE4C024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A_E3D8BA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7C590C7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.sv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E33F5-CCC7-8E00-857B-DE18B30A1A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FY26 Full Year Results Presentation </a:t>
            </a:r>
          </a:p>
          <a:p>
            <a:r>
              <a:rPr lang="en-GB"/>
              <a:t>June 2026</a:t>
            </a: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DB133-CD3E-CDB6-DC38-24773D93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MindGym plc</a:t>
            </a:r>
          </a:p>
        </p:txBody>
      </p:sp>
    </p:spTree>
    <p:extLst>
      <p:ext uri="{BB962C8B-B14F-4D97-AF65-F5344CB8AC3E}">
        <p14:creationId xmlns:p14="http://schemas.microsoft.com/office/powerpoint/2010/main" val="223288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B4751-5B19-A128-7011-CC92514E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50E22-8F2C-7C0A-EA62-9370396D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50" y="460869"/>
            <a:ext cx="7801037" cy="664797"/>
          </a:xfrm>
        </p:spPr>
        <p:txBody>
          <a:bodyPr/>
          <a:lstStyle/>
          <a:p>
            <a:r>
              <a:rPr lang="en-GB" sz="2400" b="0">
                <a:latin typeface="Arial"/>
              </a:rPr>
              <a:t>FY26 progress against commercial and product transformation objectives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60AD880-B9F2-82BF-0232-39357D58E437}"/>
              </a:ext>
            </a:extLst>
          </p:cNvPr>
          <p:cNvSpPr txBox="1">
            <a:spLocks/>
          </p:cNvSpPr>
          <p:nvPr/>
        </p:nvSpPr>
        <p:spPr>
          <a:xfrm>
            <a:off x="1180960" y="4771905"/>
            <a:ext cx="2865745" cy="266631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lang="en-GB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FY26 Investor Presentation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5CC7F5-F548-2974-CBA2-C8A26807BAC7}"/>
              </a:ext>
            </a:extLst>
          </p:cNvPr>
          <p:cNvGrpSpPr/>
          <p:nvPr/>
        </p:nvGrpSpPr>
        <p:grpSpPr>
          <a:xfrm>
            <a:off x="943411" y="2153078"/>
            <a:ext cx="3578195" cy="2547139"/>
            <a:chOff x="943411" y="1846799"/>
            <a:chExt cx="3578195" cy="254713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C848338-FF95-91F8-7257-BDD0DD512BCC}"/>
                </a:ext>
              </a:extLst>
            </p:cNvPr>
            <p:cNvSpPr/>
            <p:nvPr/>
          </p:nvSpPr>
          <p:spPr>
            <a:xfrm>
              <a:off x="943411" y="1846799"/>
              <a:ext cx="3578195" cy="2547139"/>
            </a:xfrm>
            <a:prstGeom prst="roundRect">
              <a:avLst>
                <a:gd name="adj" fmla="val 514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Aft>
                  <a:spcPts val="600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0558AF-F87C-4CB2-EF41-94BAE310C848}"/>
                </a:ext>
              </a:extLst>
            </p:cNvPr>
            <p:cNvSpPr txBox="1"/>
            <p:nvPr/>
          </p:nvSpPr>
          <p:spPr>
            <a:xfrm>
              <a:off x="1180960" y="1982863"/>
              <a:ext cx="209643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>
                  <a:solidFill>
                    <a:schemeClr val="accent1"/>
                  </a:solidFill>
                </a:rPr>
                <a:t>Driving commercial </a:t>
              </a:r>
              <a:br>
                <a:rPr lang="en-GB" sz="1200">
                  <a:solidFill>
                    <a:schemeClr val="accent1"/>
                  </a:solidFill>
                </a:rPr>
              </a:br>
              <a:r>
                <a:rPr lang="en-GB" sz="1200">
                  <a:solidFill>
                    <a:schemeClr val="accent1"/>
                  </a:solidFill>
                </a:rPr>
                <a:t>rigour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5C1F8A-BA39-B1CB-9414-019724E1E86F}"/>
                </a:ext>
              </a:extLst>
            </p:cNvPr>
            <p:cNvSpPr txBox="1"/>
            <p:nvPr/>
          </p:nvSpPr>
          <p:spPr>
            <a:xfrm>
              <a:off x="1180960" y="2653144"/>
              <a:ext cx="3226734" cy="169277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228526" indent="-228526" defTabSz="913786">
                <a:buClr>
                  <a:srgbClr val="00E200"/>
                </a:buClr>
                <a:buFont typeface="Arial" panose="020B0604020202020204" pitchFamily="34" charset="0"/>
                <a:buChar char="•"/>
                <a:defRPr sz="1200">
                  <a:solidFill>
                    <a:srgbClr val="FFFFFF"/>
                  </a:solidFill>
                  <a:latin typeface="Arial" panose="020B0604020202020204"/>
                </a:defRPr>
              </a:lvl1pPr>
            </a:lstStyle>
            <a:p>
              <a:pPr marL="0" indent="0">
                <a:spcAft>
                  <a:spcPts val="600"/>
                </a:spcAft>
                <a:buNone/>
                <a:defRPr/>
              </a:pPr>
              <a:r>
                <a:rPr lang="en-GB" sz="900" kern="0">
                  <a:solidFill>
                    <a:schemeClr val="bg1"/>
                  </a:solidFill>
                </a:rPr>
                <a:t>Sales team hiring. From 26 </a:t>
              </a:r>
              <a:r>
                <a:rPr lang="en-GB" sz="900" kern="0">
                  <a:solidFill>
                    <a:schemeClr val="bg1"/>
                  </a:solidFill>
                  <a:sym typeface="Wingdings" panose="05000000000000000000" pitchFamily="2" charset="2"/>
                </a:rPr>
                <a:t> 33 active quota carriers</a:t>
              </a:r>
            </a:p>
            <a:p>
              <a:pPr marL="0" indent="0">
                <a:spcAft>
                  <a:spcPts val="600"/>
                </a:spcAft>
                <a:buNone/>
                <a:defRPr/>
              </a:pPr>
              <a:r>
                <a:rPr lang="en-GB" sz="900" kern="0">
                  <a:solidFill>
                    <a:schemeClr val="bg1"/>
                  </a:solidFill>
                  <a:sym typeface="Wingdings" panose="05000000000000000000" pitchFamily="2" charset="2"/>
                </a:rPr>
                <a:t>Launch and expansion of subscription offer MindGym Membership (H1 11%, H2 21%, FY26 17%).</a:t>
              </a:r>
              <a:endParaRPr lang="en-GB" sz="900" kern="0">
                <a:solidFill>
                  <a:schemeClr val="bg1"/>
                </a:solidFill>
              </a:endParaRPr>
            </a:p>
            <a:p>
              <a:pPr marL="0" indent="0">
                <a:spcAft>
                  <a:spcPts val="600"/>
                </a:spcAft>
                <a:buNone/>
                <a:defRPr/>
              </a:pPr>
              <a:r>
                <a:rPr lang="en-GB" sz="900" kern="0">
                  <a:solidFill>
                    <a:schemeClr val="bg1"/>
                  </a:solidFill>
                </a:rPr>
                <a:t>Simplified contracting model, with removal of </a:t>
              </a:r>
              <a:r>
                <a:rPr lang="en-GB" sz="900"/>
                <a:t>termination for convenience clause.</a:t>
              </a:r>
              <a:endParaRPr lang="en-GB" sz="900" kern="0">
                <a:solidFill>
                  <a:schemeClr val="bg1"/>
                </a:solidFill>
                <a:cs typeface="Arial"/>
              </a:endParaRPr>
            </a:p>
            <a:p>
              <a:pPr marL="0" indent="0">
                <a:spcAft>
                  <a:spcPts val="600"/>
                </a:spcAft>
                <a:buNone/>
                <a:defRPr/>
              </a:pPr>
              <a:r>
                <a:rPr lang="en-US" sz="900" kern="0">
                  <a:solidFill>
                    <a:schemeClr val="bg1"/>
                  </a:solidFill>
                </a:rPr>
                <a:t>New logo revenue increased from 4% in Q1 FY26 to 19% in Q4 FY26.</a:t>
              </a:r>
            </a:p>
            <a:p>
              <a:pPr marL="0" indent="0">
                <a:spcAft>
                  <a:spcPts val="600"/>
                </a:spcAft>
                <a:buNone/>
                <a:defRPr/>
              </a:pPr>
              <a:r>
                <a:rPr lang="en-US" sz="900" kern="0">
                  <a:solidFill>
                    <a:schemeClr val="bg1"/>
                  </a:solidFill>
                  <a:cs typeface="Arial"/>
                </a:rPr>
                <a:t>Evolution of Client Delivery Team into a more commercially focused Client Success function primarily focused on membership renewals.</a:t>
              </a:r>
              <a:endParaRPr lang="en-GB" sz="900" kern="0">
                <a:solidFill>
                  <a:schemeClr val="bg1"/>
                </a:solidFill>
                <a:cs typeface="Arial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D8309C9-CD88-24BD-FB06-BAD904400E5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795809" y="1923097"/>
              <a:ext cx="558230" cy="55823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D33A6A-5E88-5130-8B2D-FFCDCBD9F78B}"/>
              </a:ext>
            </a:extLst>
          </p:cNvPr>
          <p:cNvGrpSpPr/>
          <p:nvPr/>
        </p:nvGrpSpPr>
        <p:grpSpPr>
          <a:xfrm>
            <a:off x="4622396" y="2153077"/>
            <a:ext cx="3612192" cy="2547139"/>
            <a:chOff x="4622396" y="1846798"/>
            <a:chExt cx="3612192" cy="2547139"/>
          </a:xfrm>
        </p:grpSpPr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661CC598-F9BD-1997-0D7A-82AECD7A47F2}"/>
                </a:ext>
              </a:extLst>
            </p:cNvPr>
            <p:cNvSpPr/>
            <p:nvPr/>
          </p:nvSpPr>
          <p:spPr>
            <a:xfrm>
              <a:off x="4622396" y="1846798"/>
              <a:ext cx="3612192" cy="2547139"/>
            </a:xfrm>
            <a:prstGeom prst="roundRect">
              <a:avLst>
                <a:gd name="adj" fmla="val 3496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Aft>
                  <a:spcPts val="600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6123C4-5B82-8027-69AD-18385CAF221D}"/>
                </a:ext>
              </a:extLst>
            </p:cNvPr>
            <p:cNvSpPr txBox="1"/>
            <p:nvPr/>
          </p:nvSpPr>
          <p:spPr>
            <a:xfrm>
              <a:off x="4866276" y="1982863"/>
              <a:ext cx="241200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Product evolution: </a:t>
              </a:r>
              <a:br>
                <a:rPr lang="en-GB" sz="120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</a:br>
              <a:r>
                <a:rPr lang="en-GB" sz="120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10x assessment and MindGym Membership launch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BBF7A5-F954-553A-B79E-929131587259}"/>
                </a:ext>
              </a:extLst>
            </p:cNvPr>
            <p:cNvSpPr txBox="1"/>
            <p:nvPr/>
          </p:nvSpPr>
          <p:spPr>
            <a:xfrm>
              <a:off x="4866275" y="2662442"/>
              <a:ext cx="3216929" cy="1338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228526" indent="-228526" defTabSz="913786">
                <a:buClr>
                  <a:srgbClr val="00E200"/>
                </a:buClr>
                <a:buFont typeface="Arial" panose="020B0604020202020204" pitchFamily="34" charset="0"/>
                <a:buChar char="•"/>
                <a:defRPr sz="1200">
                  <a:solidFill>
                    <a:srgbClr val="FFFFFF"/>
                  </a:solidFill>
                  <a:latin typeface="Arial" panose="020B0604020202020204"/>
                </a:defRPr>
              </a:lvl1pPr>
            </a:lstStyle>
            <a:p>
              <a:pPr marL="0" marR="0" lvl="0" indent="0" defTabSz="9137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E200"/>
                </a:buClr>
                <a:buSzTx/>
                <a:buNone/>
                <a:tabLst/>
                <a:defRPr/>
              </a:pPr>
              <a:r>
                <a:rPr lang="en-GB" sz="900" kern="0"/>
                <a:t>Launch 10x assessment solutions grounded in the </a:t>
              </a:r>
              <a:br>
                <a:rPr lang="en-GB" sz="900" kern="0"/>
              </a:br>
              <a:r>
                <a:rPr lang="en-GB" sz="900" kern="0"/>
                <a:t>High Performance Behaviour Change Model</a:t>
              </a:r>
            </a:p>
            <a:p>
              <a:pPr marL="0" marR="0" lvl="0" indent="0" defTabSz="9137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E200"/>
                </a:buClr>
                <a:buSzTx/>
                <a:buNone/>
                <a:tabLst/>
                <a:defRPr/>
              </a:pPr>
              <a:r>
                <a:rPr lang="en-GB" sz="900" kern="0"/>
                <a:t>Launch new MindGym membership on a tech platform to create easier, more flexible, and cost-effective access to MindGym content</a:t>
              </a: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  <a:p>
              <a:pPr marL="0" indent="0">
                <a:spcAft>
                  <a:spcPts val="600"/>
                </a:spcAft>
                <a:buNone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Continue to explore and develop </a:t>
              </a:r>
              <a:r>
                <a:rPr kumimoji="0" lang="en-GB" sz="90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digital delivery capability </a:t>
              </a: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rPr>
                <a:t>through tech partnerships. </a:t>
              </a:r>
            </a:p>
            <a:p>
              <a:pPr marL="0" marR="0" lvl="0" indent="0" defTabSz="9137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E200"/>
                </a:buClr>
                <a:buSz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9ECE192-4D83-CE1D-17B5-0C2623D1AD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564740" y="1979600"/>
              <a:ext cx="518465" cy="518465"/>
            </a:xfrm>
            <a:prstGeom prst="rect">
              <a:avLst/>
            </a:prstGeom>
          </p:spPr>
        </p:pic>
      </p:grp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1FC5F579-7EEE-B0E7-0BD0-0E8CE92958AC}"/>
              </a:ext>
            </a:extLst>
          </p:cNvPr>
          <p:cNvSpPr/>
          <p:nvPr/>
        </p:nvSpPr>
        <p:spPr>
          <a:xfrm>
            <a:off x="993805" y="1258467"/>
            <a:ext cx="7264022" cy="806532"/>
          </a:xfrm>
          <a:prstGeom prst="triangle">
            <a:avLst>
              <a:gd name="adj" fmla="val 49757"/>
            </a:avLst>
          </a:prstGeom>
          <a:gradFill flip="none" rotWithShape="1">
            <a:gsLst>
              <a:gs pos="0">
                <a:srgbClr val="00E2B7"/>
              </a:gs>
              <a:gs pos="100000">
                <a:srgbClr val="00E200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02A49-11B9-604B-4B12-7DEC6398B9F6}"/>
              </a:ext>
            </a:extLst>
          </p:cNvPr>
          <p:cNvSpPr txBox="1"/>
          <p:nvPr/>
        </p:nvSpPr>
        <p:spPr>
          <a:xfrm>
            <a:off x="2832244" y="1666124"/>
            <a:ext cx="3596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FY26 progress against priority areas</a:t>
            </a:r>
          </a:p>
        </p:txBody>
      </p:sp>
    </p:spTree>
    <p:extLst>
      <p:ext uri="{BB962C8B-B14F-4D97-AF65-F5344CB8AC3E}">
        <p14:creationId xmlns:p14="http://schemas.microsoft.com/office/powerpoint/2010/main" val="5219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C98E3077-66D4-4E07-9CC4-128BD460569B}"/>
              </a:ext>
            </a:extLst>
          </p:cNvPr>
          <p:cNvSpPr/>
          <p:nvPr/>
        </p:nvSpPr>
        <p:spPr>
          <a:xfrm>
            <a:off x="4661080" y="1349929"/>
            <a:ext cx="4044282" cy="334001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C67E5FE-7E3F-156B-DC16-48046E3E1284}"/>
              </a:ext>
            </a:extLst>
          </p:cNvPr>
          <p:cNvSpPr/>
          <p:nvPr/>
        </p:nvSpPr>
        <p:spPr>
          <a:xfrm>
            <a:off x="446634" y="1349929"/>
            <a:ext cx="4026693" cy="334001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F1860-117D-9AD0-0004-B36FD6812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7808" y="3538780"/>
            <a:ext cx="3934392" cy="1415772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,Sans-Serif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Arial"/>
              </a:rPr>
              <a:t>Focusing sales team on new business booking over revenue delivery, which is moving to client delivery team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sales incentive plan with higher commission rates </a:t>
            </a:r>
            <a:br>
              <a:rPr lang="en-US" sz="1100">
                <a:latin typeface="+mn-lt"/>
                <a:ea typeface="+mn-ea"/>
                <a:cs typeface="+mn-cs"/>
              </a:rPr>
            </a:br>
            <a:r>
              <a:rPr lang="en-US" sz="11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new logo and new business acquisition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  <a:latin typeface="Arial"/>
                <a:ea typeface="+mn-ea"/>
                <a:cs typeface="Arial"/>
              </a:rPr>
              <a:t>Investment in go-to-market simplicity: simplified pricing, product packaging, and membership licenses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AA00"/>
              </a:buClr>
            </a:pPr>
            <a:endParaRPr lang="en-US" sz="110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08E6A-A477-D45A-E635-7C8AD076E117}"/>
              </a:ext>
            </a:extLst>
          </p:cNvPr>
          <p:cNvSpPr txBox="1"/>
          <p:nvPr/>
        </p:nvSpPr>
        <p:spPr>
          <a:xfrm>
            <a:off x="550985" y="3538780"/>
            <a:ext cx="3703681" cy="10002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00">
                <a:cs typeface="Arial"/>
              </a:rPr>
              <a:t>Pipeline grew steadily until the end of Q3</a:t>
            </a:r>
          </a:p>
          <a:p>
            <a:pPr marL="171450" indent="-1714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00">
                <a:cs typeface="Arial"/>
              </a:rPr>
              <a:t>Q4 decline during geopolitical disruption and HR budget hesitancy</a:t>
            </a:r>
          </a:p>
          <a:p>
            <a:pPr marL="171450" indent="-1714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100">
                <a:cs typeface="Arial"/>
              </a:rPr>
              <a:t>Q1 FY27 increased to £41.0m (£14.0m additions in June), with £23.9m tagged as membership (56%).</a:t>
            </a:r>
            <a:endParaRPr lang="en-US" sz="11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51F0C2-1EBC-DFA1-B312-374AE4F8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5218"/>
            <a:ext cx="8271774" cy="664541"/>
          </a:xfrm>
        </p:spPr>
        <p:txBody>
          <a:bodyPr/>
          <a:lstStyle/>
          <a:p>
            <a:r>
              <a:rPr lang="en-GB"/>
              <a:t>Increased sales pipeline and new business bookings </a:t>
            </a:r>
            <a:br>
              <a:rPr lang="en-GB"/>
            </a:br>
            <a:r>
              <a:rPr lang="en-GB"/>
              <a:t>as commercial team is focused on growth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A75B168-A55C-4EF6-8F95-31D95E7740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786936"/>
              </p:ext>
            </p:extLst>
          </p:nvPr>
        </p:nvGraphicFramePr>
        <p:xfrm>
          <a:off x="4718538" y="1743324"/>
          <a:ext cx="3973574" cy="190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14495C4-9E01-7CA3-2C54-407319EDCFDD}"/>
              </a:ext>
            </a:extLst>
          </p:cNvPr>
          <p:cNvSpPr txBox="1"/>
          <p:nvPr/>
        </p:nvSpPr>
        <p:spPr>
          <a:xfrm>
            <a:off x="550985" y="5580185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100" err="1"/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03236B6C-DF48-4669-6E99-92E8F1F12E46}"/>
              </a:ext>
            </a:extLst>
          </p:cNvPr>
          <p:cNvSpPr/>
          <p:nvPr/>
        </p:nvSpPr>
        <p:spPr>
          <a:xfrm>
            <a:off x="431800" y="1355503"/>
            <a:ext cx="4041527" cy="32548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defRPr sz="1400" b="0" i="0" u="none" strike="noStrike" kern="1200" spc="0" baseline="0">
                <a:solidFill>
                  <a:srgbClr val="11121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solidFill>
                  <a:schemeClr val="tx1"/>
                </a:solidFill>
              </a:rPr>
              <a:t>Pipeline Development - £’M</a:t>
            </a:r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id="{E8D09DDF-5642-47EB-0B1D-CC464A728826}"/>
              </a:ext>
            </a:extLst>
          </p:cNvPr>
          <p:cNvSpPr/>
          <p:nvPr/>
        </p:nvSpPr>
        <p:spPr>
          <a:xfrm>
            <a:off x="4675968" y="1349929"/>
            <a:ext cx="4036232" cy="32548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defRPr sz="1400" b="0" i="0" u="none" strike="noStrike" kern="1200" spc="0" baseline="0">
                <a:solidFill>
                  <a:srgbClr val="11121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200">
                <a:solidFill>
                  <a:schemeClr val="tx1"/>
                </a:solidFill>
              </a:rPr>
              <a:t>Bookings &amp; Revenue by month - £'M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BAA4726-5FAD-513C-3D85-F8C8AAA30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977572"/>
              </p:ext>
            </p:extLst>
          </p:nvPr>
        </p:nvGraphicFramePr>
        <p:xfrm>
          <a:off x="548547" y="1746709"/>
          <a:ext cx="3808031" cy="171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43622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B607C-0125-00A9-C554-A7D35997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C56B38-89BD-4855-B925-76F147A2B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841" y="608409"/>
            <a:ext cx="8271774" cy="184666"/>
          </a:xfrm>
        </p:spPr>
        <p:txBody>
          <a:bodyPr/>
          <a:lstStyle/>
          <a:p>
            <a:r>
              <a:rPr lang="en-US" sz="1200"/>
              <a:t>Increased opportunity to deepen, broaden and renew with new SaaS-style offer</a:t>
            </a:r>
            <a:endParaRPr lang="en-GB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0EE048-BB29-95B8-BE0F-87F793AF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29" y="208972"/>
            <a:ext cx="7770470" cy="33239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Easier to buy and easier to sell: simplified go-to-market</a:t>
            </a:r>
            <a:endParaRPr lang="en-GB" sz="2400">
              <a:latin typeface="Arial"/>
              <a:cs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9E3453-F025-1CE1-EDC8-18C5CFB99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13998"/>
              </p:ext>
            </p:extLst>
          </p:nvPr>
        </p:nvGraphicFramePr>
        <p:xfrm>
          <a:off x="988519" y="1330960"/>
          <a:ext cx="4699073" cy="311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14CEE4C-6748-10D2-347C-51F07059F900}"/>
              </a:ext>
            </a:extLst>
          </p:cNvPr>
          <p:cNvGrpSpPr/>
          <p:nvPr/>
        </p:nvGrpSpPr>
        <p:grpSpPr>
          <a:xfrm>
            <a:off x="459129" y="1330960"/>
            <a:ext cx="277335" cy="3139780"/>
            <a:chOff x="561934" y="1330960"/>
            <a:chExt cx="277335" cy="31397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15A9D7-64A2-B6CA-5CFC-EAB7D2DC8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269" y="1330960"/>
              <a:ext cx="0" cy="3121108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986F6D-70F4-4E22-3CCE-28BA86800E5C}"/>
                </a:ext>
              </a:extLst>
            </p:cNvPr>
            <p:cNvSpPr txBox="1"/>
            <p:nvPr/>
          </p:nvSpPr>
          <p:spPr>
            <a:xfrm>
              <a:off x="561934" y="1466754"/>
              <a:ext cx="25392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srgbClr val="82828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£££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7B2976-9A18-26A4-D232-8690B6307E5E}"/>
                </a:ext>
              </a:extLst>
            </p:cNvPr>
            <p:cNvSpPr txBox="1"/>
            <p:nvPr/>
          </p:nvSpPr>
          <p:spPr>
            <a:xfrm>
              <a:off x="623923" y="4332241"/>
              <a:ext cx="13422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srgbClr val="82828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£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F17699-AB6B-D538-7E64-4BE32EA569A2}"/>
                </a:ext>
              </a:extLst>
            </p:cNvPr>
            <p:cNvSpPr txBox="1"/>
            <p:nvPr/>
          </p:nvSpPr>
          <p:spPr>
            <a:xfrm>
              <a:off x="619646" y="2113280"/>
              <a:ext cx="138499" cy="155647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t">
              <a:spAutoFit/>
            </a:bodyPr>
            <a:lstStyle/>
            <a:p>
              <a:pPr marL="0" marR="0" lvl="0" indent="0" algn="ct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1" u="none" strike="noStrike" kern="1200" cap="none" spc="0" normalizeH="0" baseline="0" noProof="0">
                  <a:ln>
                    <a:noFill/>
                  </a:ln>
                  <a:solidFill>
                    <a:srgbClr val="82828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Increasing client spend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7234D2-C96D-BC9B-FAB7-B29962B22C8E}"/>
              </a:ext>
            </a:extLst>
          </p:cNvPr>
          <p:cNvGrpSpPr/>
          <p:nvPr/>
        </p:nvGrpSpPr>
        <p:grpSpPr>
          <a:xfrm>
            <a:off x="5983024" y="1330960"/>
            <a:ext cx="2729177" cy="730799"/>
            <a:chOff x="5983024" y="1330960"/>
            <a:chExt cx="2729177" cy="73079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F489FDC-6718-4D85-9BD9-47C5A0FB6559}"/>
                </a:ext>
              </a:extLst>
            </p:cNvPr>
            <p:cNvSpPr/>
            <p:nvPr/>
          </p:nvSpPr>
          <p:spPr>
            <a:xfrm>
              <a:off x="5983024" y="1482872"/>
              <a:ext cx="426974" cy="4269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allout: Left Arrow 15">
              <a:extLst>
                <a:ext uri="{FF2B5EF4-FFF2-40B4-BE49-F238E27FC236}">
                  <a16:creationId xmlns:a16="http://schemas.microsoft.com/office/drawing/2014/main" id="{99817C88-E640-F811-1062-55073785B5D9}"/>
                </a:ext>
              </a:extLst>
            </p:cNvPr>
            <p:cNvSpPr/>
            <p:nvPr/>
          </p:nvSpPr>
          <p:spPr>
            <a:xfrm>
              <a:off x="6188843" y="1330960"/>
              <a:ext cx="2523358" cy="730799"/>
            </a:xfrm>
            <a:prstGeom prst="roundRect">
              <a:avLst>
                <a:gd name="adj" fmla="val 926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Solution advisory by in-house 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experts for larger-scale transformation programs (differentiated from tech 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self-serve providers)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019B31D-67B6-A29A-EF5E-2EDC75033A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49221" y="1549069"/>
              <a:ext cx="294580" cy="29458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93AED0-C366-5C5E-A16A-5B860FEDB036}"/>
              </a:ext>
            </a:extLst>
          </p:cNvPr>
          <p:cNvGrpSpPr/>
          <p:nvPr/>
        </p:nvGrpSpPr>
        <p:grpSpPr>
          <a:xfrm>
            <a:off x="5983024" y="2123082"/>
            <a:ext cx="2729176" cy="730799"/>
            <a:chOff x="5983024" y="2123082"/>
            <a:chExt cx="2729176" cy="7307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9DFFB6-01F9-F6F6-7BF7-7B011A058C52}"/>
                </a:ext>
              </a:extLst>
            </p:cNvPr>
            <p:cNvSpPr/>
            <p:nvPr/>
          </p:nvSpPr>
          <p:spPr>
            <a:xfrm>
              <a:off x="5983024" y="2274994"/>
              <a:ext cx="426974" cy="4269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Callout: Left Arrow 14">
              <a:extLst>
                <a:ext uri="{FF2B5EF4-FFF2-40B4-BE49-F238E27FC236}">
                  <a16:creationId xmlns:a16="http://schemas.microsoft.com/office/drawing/2014/main" id="{0C3FFA7A-55B4-546C-70FE-093E38B47992}"/>
                </a:ext>
              </a:extLst>
            </p:cNvPr>
            <p:cNvSpPr/>
            <p:nvPr/>
          </p:nvSpPr>
          <p:spPr>
            <a:xfrm>
              <a:off x="6188843" y="2123082"/>
              <a:ext cx="2523357" cy="730799"/>
            </a:xfrm>
            <a:prstGeom prst="roundRect">
              <a:avLst>
                <a:gd name="adj" fmla="val 1000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Premium services for added impact</a:t>
              </a: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0D19502-A9A2-3A5C-1B4C-D3B8C627192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49221" y="2341191"/>
              <a:ext cx="294580" cy="29458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9F2382-3A30-7C0C-805C-1BD1DED2A34C}"/>
              </a:ext>
            </a:extLst>
          </p:cNvPr>
          <p:cNvGrpSpPr/>
          <p:nvPr/>
        </p:nvGrpSpPr>
        <p:grpSpPr>
          <a:xfrm>
            <a:off x="5983024" y="2915204"/>
            <a:ext cx="2729178" cy="730799"/>
            <a:chOff x="5983024" y="2915204"/>
            <a:chExt cx="2729178" cy="7307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E32647-31ED-13E4-5929-6769E8D4FF11}"/>
                </a:ext>
              </a:extLst>
            </p:cNvPr>
            <p:cNvSpPr/>
            <p:nvPr/>
          </p:nvSpPr>
          <p:spPr>
            <a:xfrm>
              <a:off x="5983024" y="3067116"/>
              <a:ext cx="426974" cy="4269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Callout: Left Arrow 16">
              <a:extLst>
                <a:ext uri="{FF2B5EF4-FFF2-40B4-BE49-F238E27FC236}">
                  <a16:creationId xmlns:a16="http://schemas.microsoft.com/office/drawing/2014/main" id="{41115FB9-DB3D-B977-18D4-EE9605A9E35A}"/>
                </a:ext>
              </a:extLst>
            </p:cNvPr>
            <p:cNvSpPr/>
            <p:nvPr/>
          </p:nvSpPr>
          <p:spPr>
            <a:xfrm>
              <a:off x="6188845" y="2915204"/>
              <a:ext cx="2523357" cy="730799"/>
            </a:xfrm>
            <a:prstGeom prst="roundRect">
              <a:avLst>
                <a:gd name="adj" fmla="val 926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MG coach facilitation and certification programs for in-house coaches</a:t>
              </a:r>
            </a:p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Lower marginal cost leads to greater volume and global reach 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1679559-FBC1-F8F3-8621-9E4020C9441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49221" y="3133313"/>
              <a:ext cx="294581" cy="29458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F783D9-C1D3-416D-BEF5-2FA1464B58FB}"/>
              </a:ext>
            </a:extLst>
          </p:cNvPr>
          <p:cNvGrpSpPr/>
          <p:nvPr/>
        </p:nvGrpSpPr>
        <p:grpSpPr>
          <a:xfrm>
            <a:off x="5983024" y="3707325"/>
            <a:ext cx="2729176" cy="735433"/>
            <a:chOff x="5983024" y="3707325"/>
            <a:chExt cx="2729176" cy="73543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9B0A10-8767-3C5E-45B0-AC89EB609E47}"/>
                </a:ext>
              </a:extLst>
            </p:cNvPr>
            <p:cNvSpPr/>
            <p:nvPr/>
          </p:nvSpPr>
          <p:spPr>
            <a:xfrm>
              <a:off x="5983024" y="3861554"/>
              <a:ext cx="426974" cy="4269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Callout: Left Arrow 10">
              <a:extLst>
                <a:ext uri="{FF2B5EF4-FFF2-40B4-BE49-F238E27FC236}">
                  <a16:creationId xmlns:a16="http://schemas.microsoft.com/office/drawing/2014/main" id="{40632AAC-7220-5DEC-DCEA-113565DF04CC}"/>
                </a:ext>
              </a:extLst>
            </p:cNvPr>
            <p:cNvSpPr/>
            <p:nvPr/>
          </p:nvSpPr>
          <p:spPr>
            <a:xfrm>
              <a:off x="6188845" y="3707325"/>
              <a:ext cx="2523355" cy="735433"/>
            </a:xfrm>
            <a:prstGeom prst="roundRect">
              <a:avLst>
                <a:gd name="adj" fmla="val 1078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Single/multi-year IP licensing</a:t>
              </a:r>
            </a:p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Easier for clients with central budgets</a:t>
              </a:r>
            </a:p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Enables cross/up sell</a:t>
              </a:r>
            </a:p>
            <a:p>
              <a:pPr marL="512763" marR="0" lvl="1" indent="-171450" algn="l" defTabSz="685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Integrated with HR platforms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1AA39C2-C56E-4D1B-81D8-942150F4CB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49221" y="3927751"/>
              <a:ext cx="294581" cy="294581"/>
            </a:xfrm>
            <a:prstGeom prst="rect">
              <a:avLst/>
            </a:prstGeom>
          </p:spPr>
        </p:pic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2F058-601E-96B8-8881-C6485B19703F}"/>
              </a:ext>
            </a:extLst>
          </p:cNvPr>
          <p:cNvSpPr txBox="1">
            <a:spLocks/>
          </p:cNvSpPr>
          <p:nvPr/>
        </p:nvSpPr>
        <p:spPr>
          <a:xfrm>
            <a:off x="1140017" y="4844174"/>
            <a:ext cx="1298383" cy="10772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  Investor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957047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A07-DCA5-8451-E2AC-540DB97A11DA}"/>
              </a:ext>
            </a:extLst>
          </p:cNvPr>
          <p:cNvSpPr/>
          <p:nvPr/>
        </p:nvSpPr>
        <p:spPr>
          <a:xfrm flipV="1">
            <a:off x="4104409" y="1513471"/>
            <a:ext cx="2504210" cy="2495933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AB45E-01F4-42E8-1415-3D68A60F410C}"/>
              </a:ext>
            </a:extLst>
          </p:cNvPr>
          <p:cNvSpPr/>
          <p:nvPr/>
        </p:nvSpPr>
        <p:spPr>
          <a:xfrm flipV="1">
            <a:off x="796637" y="1851184"/>
            <a:ext cx="845127" cy="215821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F25A26-F049-5313-86B8-2C171340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FY26 Multi-Year Membership Deals – ARR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17BA0D-836D-1B24-93B2-C1FA4C8A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90717"/>
              </p:ext>
            </p:extLst>
          </p:nvPr>
        </p:nvGraphicFramePr>
        <p:xfrm>
          <a:off x="154673" y="1312852"/>
          <a:ext cx="8834654" cy="347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7A822B-7B0E-240A-1367-91890FE30FF4}"/>
              </a:ext>
            </a:extLst>
          </p:cNvPr>
          <p:cNvSpPr txBox="1"/>
          <p:nvPr/>
        </p:nvSpPr>
        <p:spPr>
          <a:xfrm>
            <a:off x="440426" y="878682"/>
            <a:ext cx="7982055" cy="63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00E2B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Client 1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SOW Value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€658,500m |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Booked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€658,500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Outstanding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EC7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€-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|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Full Membership –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€595.5k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 3 years, (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€198.5k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 year); Programme Management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€64k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Client 2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SOW Value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€1.445m |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Booked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€695k |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Outstanding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EC7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€750k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FEC70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Full Membership –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€625.5k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 3 years, (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€208.5k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 year); Programme Management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€69.5k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0175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Client 3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| SOW Value $1.25m | Booked </a:t>
            </a:r>
            <a:r>
              <a:rPr kumimoji="0" lang="en-GB" sz="825" b="1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$1.25m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 Outstanding $- | Full Membership -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$1.25m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 5 years, (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00E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$250k </a:t>
            </a: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 year)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25" b="1" i="0" u="none" strike="noStrike" kern="1200" cap="none" spc="0" normalizeH="0" baseline="0" noProof="0">
              <a:ln>
                <a:noFill/>
              </a:ln>
              <a:solidFill>
                <a:srgbClr val="FEC70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25" b="1" i="0" u="none" strike="noStrike" kern="1200" cap="none" spc="0" normalizeH="0" baseline="0" noProof="0">
              <a:ln>
                <a:noFill/>
              </a:ln>
              <a:solidFill>
                <a:srgbClr val="00E2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4467E-C881-F111-E63B-D587969421D6}"/>
              </a:ext>
            </a:extLst>
          </p:cNvPr>
          <p:cNvSpPr txBox="1"/>
          <p:nvPr/>
        </p:nvSpPr>
        <p:spPr>
          <a:xfrm>
            <a:off x="2316404" y="1220764"/>
            <a:ext cx="4613034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C955D-AD04-7D1D-5602-5E685309C16D}"/>
              </a:ext>
            </a:extLst>
          </p:cNvPr>
          <p:cNvSpPr txBox="1"/>
          <p:nvPr/>
        </p:nvSpPr>
        <p:spPr>
          <a:xfrm>
            <a:off x="1078707" y="4859766"/>
            <a:ext cx="1650206" cy="1876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ktiv Grotesk" panose="020B0504020202020204" pitchFamily="34" charset="0"/>
                <a:cs typeface="Aktiv Grotesk" panose="020B0504020202020204" pitchFamily="34" charset="0"/>
              </a:rPr>
              <a:t>Data current as of 8 Apr 2026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940FE-C247-3F64-0904-C4A98CC25F00}"/>
              </a:ext>
            </a:extLst>
          </p:cNvPr>
          <p:cNvSpPr txBox="1"/>
          <p:nvPr/>
        </p:nvSpPr>
        <p:spPr>
          <a:xfrm>
            <a:off x="852055" y="1454727"/>
            <a:ext cx="7851519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FY26 		             FY27 				      FY28 			                 FY29</a:t>
            </a:r>
          </a:p>
        </p:txBody>
      </p:sp>
    </p:spTree>
    <p:extLst>
      <p:ext uri="{BB962C8B-B14F-4D97-AF65-F5344CB8AC3E}">
        <p14:creationId xmlns:p14="http://schemas.microsoft.com/office/powerpoint/2010/main" val="14939059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663482-1EAB-E62D-A08C-02911FB5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60"/>
            <a:ext cx="8271774" cy="332399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GB" sz="2400">
                <a:latin typeface="Arial"/>
                <a:ea typeface="+mn-ea"/>
                <a:cs typeface="Arial"/>
              </a:rPr>
              <a:t>Outlook: strong foundations for a return to profitability</a:t>
            </a:r>
            <a:endParaRPr lang="en-GB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29B9F-5873-DE96-1F64-7CF098F6FD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222" y="1011740"/>
            <a:ext cx="1947418" cy="3074038"/>
          </a:xfr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0" rtlCol="0" anchor="ctr"/>
          <a:lstStyle/>
          <a:p>
            <a:pPr defTabSz="913786" fontAlgn="auto">
              <a:spcBef>
                <a:spcPts val="0"/>
              </a:spcBef>
              <a:spcAft>
                <a:spcPts val="0"/>
              </a:spcAft>
            </a:pPr>
            <a:r>
              <a:rPr lang="en-GB" sz="1100" ker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068A44-A21A-F42E-E957-FE97FB4225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54240" y="1006485"/>
            <a:ext cx="1952540" cy="3074038"/>
          </a:xfr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0" rtlCol="0" anchor="ctr"/>
          <a:lstStyle/>
          <a:p>
            <a:pPr defTabSz="913786" fontAlgn="auto">
              <a:spcBef>
                <a:spcPts val="0"/>
              </a:spcBef>
              <a:spcAft>
                <a:spcPts val="0"/>
              </a:spcAft>
            </a:pPr>
            <a:r>
              <a:rPr lang="en-GB" sz="1100" ker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77254C-AE17-FFE6-FD0C-F0D5545164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0506" y="1006485"/>
            <a:ext cx="2115974" cy="3074038"/>
          </a:xfr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0" rtlCol="0" anchor="ctr"/>
          <a:lstStyle/>
          <a:p>
            <a:pPr defTabSz="913786" fontAlgn="auto">
              <a:spcBef>
                <a:spcPts val="0"/>
              </a:spcBef>
              <a:spcAft>
                <a:spcPts val="0"/>
              </a:spcAft>
            </a:pPr>
            <a:r>
              <a:rPr lang="en-GB" sz="1100" ker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05198-4F1E-22AF-D81A-9821F003D8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93363" y="1006485"/>
            <a:ext cx="1907890" cy="3074038"/>
          </a:xfr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0" rtlCol="0" anchor="ctr"/>
          <a:lstStyle/>
          <a:p>
            <a:pPr defTabSz="913786" fontAlgn="auto">
              <a:spcBef>
                <a:spcPts val="0"/>
              </a:spcBef>
              <a:spcAft>
                <a:spcPts val="0"/>
              </a:spcAft>
            </a:pPr>
            <a:r>
              <a:rPr lang="en-GB" sz="1100" ker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2CEB6C0C-3262-4F34-1352-C0C22BA936EF}"/>
              </a:ext>
            </a:extLst>
          </p:cNvPr>
          <p:cNvSpPr/>
          <p:nvPr/>
        </p:nvSpPr>
        <p:spPr>
          <a:xfrm>
            <a:off x="4520506" y="1013996"/>
            <a:ext cx="2115974" cy="5176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0" rIns="0" bIns="0" rtlCol="0" anchor="ctr"/>
          <a:lstStyle/>
          <a:p>
            <a:pPr defTabSz="685545">
              <a:defRPr/>
            </a:pPr>
            <a:r>
              <a:rPr lang="en-GB" sz="1200">
                <a:solidFill>
                  <a:srgbClr val="111211"/>
                </a:solidFill>
                <a:latin typeface="Arial" panose="020B0604020202020204"/>
              </a:rPr>
              <a:t>Progress </a:t>
            </a:r>
          </a:p>
          <a:p>
            <a:pPr defTabSz="685545">
              <a:defRPr/>
            </a:pPr>
            <a:r>
              <a:rPr lang="en-GB" sz="1200">
                <a:solidFill>
                  <a:srgbClr val="111211"/>
                </a:solidFill>
                <a:latin typeface="Arial" panose="020B0604020202020204"/>
              </a:rPr>
              <a:t>executing strategy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162C52BF-FEDA-06B0-2F8C-92281E7EADBD}"/>
              </a:ext>
            </a:extLst>
          </p:cNvPr>
          <p:cNvSpPr txBox="1">
            <a:spLocks/>
          </p:cNvSpPr>
          <p:nvPr/>
        </p:nvSpPr>
        <p:spPr>
          <a:xfrm>
            <a:off x="4630504" y="1665862"/>
            <a:ext cx="1895978" cy="2744724"/>
          </a:xfrm>
          <a:prstGeom prst="rect">
            <a:avLst/>
          </a:prstGeom>
        </p:spPr>
        <p:txBody>
          <a:bodyPr lIns="36000" tIns="0" rIns="36000" bIns="9000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>
                  <a:lumMod val="75000"/>
                  <a:lumOff val="25000"/>
                </a:schemeClr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</a:rPr>
              <a:t>Developed our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High Performance Behaviour Change Model, </a:t>
            </a:r>
            <a:r>
              <a:rPr lang="en-GB" sz="1050">
                <a:solidFill>
                  <a:srgbClr val="000000"/>
                </a:solidFill>
                <a:latin typeface="Arial"/>
              </a:rPr>
              <a:t>the IP foundation for all product development.</a:t>
            </a: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</a:rPr>
              <a:t>Development and soft launch of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10x diagnosis tool </a:t>
            </a:r>
            <a:r>
              <a:rPr lang="en-GB" sz="1050">
                <a:solidFill>
                  <a:srgbClr val="000000"/>
                </a:solidFill>
                <a:latin typeface="Arial"/>
              </a:rPr>
              <a:t>grounded in the behaviour change model</a:t>
            </a:r>
            <a:endParaRPr lang="en-GB" sz="1050" b="1">
              <a:solidFill>
                <a:srgbClr val="000000"/>
              </a:solidFill>
              <a:latin typeface="Arial"/>
              <a:cs typeface="Arial"/>
            </a:endParaRP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</a:rPr>
              <a:t>Driving operational efficiency and innovation through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platform partnerships</a:t>
            </a:r>
            <a:endParaRPr lang="en-GB" sz="1050" b="1">
              <a:solidFill>
                <a:srgbClr val="000000"/>
              </a:solidFill>
              <a:latin typeface="Arial"/>
              <a:cs typeface="Arial"/>
            </a:endParaRPr>
          </a:p>
          <a:p>
            <a:pPr marL="179384" lvl="1" indent="-179384" defTabSz="914378">
              <a:spcBef>
                <a:spcPts val="0"/>
              </a:spcBef>
              <a:spcAft>
                <a:spcPts val="600"/>
              </a:spcAft>
              <a:buClr>
                <a:srgbClr val="111211"/>
              </a:buClr>
              <a:buFont typeface="Arial" panose="020B0604020202020204" pitchFamily="34" charset="0"/>
              <a:buChar char="•"/>
              <a:defRPr/>
            </a:pPr>
            <a:endParaRPr lang="en-GB" sz="900">
              <a:solidFill>
                <a:srgbClr val="000000"/>
              </a:solidFill>
              <a:latin typeface="Arial"/>
            </a:endParaRPr>
          </a:p>
          <a:p>
            <a:pPr marL="179384" lvl="1" indent="-179384" defTabSz="914378">
              <a:spcBef>
                <a:spcPts val="0"/>
              </a:spcBef>
              <a:spcAft>
                <a:spcPts val="600"/>
              </a:spcAft>
              <a:buClr>
                <a:srgbClr val="111211"/>
              </a:buClr>
              <a:buFont typeface="Arial" panose="020B0604020202020204" pitchFamily="34" charset="0"/>
              <a:buChar char="•"/>
              <a:defRPr/>
            </a:pPr>
            <a:endParaRPr lang="en-GB" sz="900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  <a:p>
            <a:pPr marL="179384" lvl="1" indent="-179384" defTabSz="914378">
              <a:spcBef>
                <a:spcPts val="0"/>
              </a:spcBef>
              <a:spcAft>
                <a:spcPts val="600"/>
              </a:spcAft>
              <a:buClr>
                <a:srgbClr val="111211"/>
              </a:buClr>
              <a:buFont typeface="Arial" panose="020B0604020202020204" pitchFamily="34" charset="0"/>
              <a:buChar char="•"/>
              <a:defRPr/>
            </a:pPr>
            <a:endParaRPr lang="en-GB" sz="900">
              <a:solidFill>
                <a:srgbClr val="000000"/>
              </a:solidFill>
              <a:latin typeface="Arial"/>
            </a:endParaRPr>
          </a:p>
          <a:p>
            <a:pPr marL="179384" lvl="1" indent="-179384" defTabSz="914378">
              <a:spcBef>
                <a:spcPts val="0"/>
              </a:spcBef>
              <a:spcAft>
                <a:spcPts val="600"/>
              </a:spcAft>
              <a:buClr>
                <a:srgbClr val="111211"/>
              </a:buClr>
              <a:buFont typeface="Arial" panose="020B0604020202020204" pitchFamily="34" charset="0"/>
              <a:buChar char="•"/>
              <a:defRPr/>
            </a:pPr>
            <a:endParaRPr lang="en-GB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CBA26534-CED7-7DB8-C74C-A43849B190AF}"/>
              </a:ext>
            </a:extLst>
          </p:cNvPr>
          <p:cNvSpPr/>
          <p:nvPr/>
        </p:nvSpPr>
        <p:spPr>
          <a:xfrm>
            <a:off x="6754238" y="1009060"/>
            <a:ext cx="1952541" cy="5176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0" rIns="0" bIns="0" rtlCol="0" anchor="ctr"/>
          <a:lstStyle/>
          <a:p>
            <a:pPr defTabSz="685545">
              <a:defRPr/>
            </a:pPr>
            <a:r>
              <a:rPr lang="en-GB" sz="1200">
                <a:solidFill>
                  <a:srgbClr val="111211"/>
                </a:solidFill>
                <a:latin typeface="Arial" panose="020B0604020202020204"/>
              </a:rPr>
              <a:t>Outlook 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A6B01DD0-95EA-3FA9-88FF-75D8B896BD8B}"/>
              </a:ext>
            </a:extLst>
          </p:cNvPr>
          <p:cNvSpPr txBox="1">
            <a:spLocks/>
          </p:cNvSpPr>
          <p:nvPr/>
        </p:nvSpPr>
        <p:spPr>
          <a:xfrm>
            <a:off x="6858346" y="1665862"/>
            <a:ext cx="1751329" cy="2412093"/>
          </a:xfrm>
          <a:prstGeom prst="rect">
            <a:avLst/>
          </a:prstGeom>
        </p:spPr>
        <p:txBody>
          <a:bodyPr lIns="36000" tIns="0" rIns="36000" bIns="9000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>
                  <a:lumMod val="75000"/>
                  <a:lumOff val="25000"/>
                </a:schemeClr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  <a:cs typeface="Arial"/>
              </a:rPr>
              <a:t>In FY27 we expect </a:t>
            </a:r>
            <a:br>
              <a:rPr lang="en-GB" sz="105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1050">
                <a:solidFill>
                  <a:srgbClr val="000000"/>
                </a:solidFill>
                <a:latin typeface="Arial"/>
                <a:cs typeface="Arial"/>
              </a:rPr>
              <a:t>to deliver</a:t>
            </a:r>
            <a:r>
              <a:rPr lang="en-GB" sz="1050" b="1">
                <a:solidFill>
                  <a:srgbClr val="000000"/>
                </a:solidFill>
                <a:latin typeface="Arial"/>
                <a:cs typeface="Arial"/>
              </a:rPr>
              <a:t> revenue growth </a:t>
            </a: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  <a:cs typeface="Arial"/>
              </a:rPr>
              <a:t>Cost and efficiency savings will lead to positive EBITDA </a:t>
            </a: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  <a:cs typeface="Arial"/>
              </a:rPr>
              <a:t>Continued </a:t>
            </a:r>
            <a:r>
              <a:rPr lang="en-GB" sz="1050" b="1">
                <a:solidFill>
                  <a:srgbClr val="000000"/>
                </a:solidFill>
                <a:latin typeface="Arial"/>
                <a:cs typeface="Arial"/>
              </a:rPr>
              <a:t>strategic investments </a:t>
            </a:r>
            <a:r>
              <a:rPr lang="en-GB" sz="1050">
                <a:solidFill>
                  <a:srgbClr val="000000"/>
                </a:solidFill>
                <a:latin typeface="Arial"/>
                <a:cs typeface="Arial"/>
              </a:rPr>
              <a:t>in marketing, product and commercial priorities.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E5E6A919-5A0A-B8C5-E041-4459703FF06D}"/>
              </a:ext>
            </a:extLst>
          </p:cNvPr>
          <p:cNvSpPr/>
          <p:nvPr/>
        </p:nvSpPr>
        <p:spPr>
          <a:xfrm>
            <a:off x="2499212" y="1004277"/>
            <a:ext cx="1907890" cy="5176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tIns="0" rIns="0" bIns="0" rtlCol="0" anchor="ctr"/>
          <a:lstStyle/>
          <a:p>
            <a:pPr defTabSz="685545">
              <a:defRPr/>
            </a:pPr>
            <a:r>
              <a:rPr lang="en-GB" sz="1200">
                <a:solidFill>
                  <a:srgbClr val="111211"/>
                </a:solidFill>
                <a:latin typeface="Arial" panose="020B0604020202020204"/>
              </a:rPr>
              <a:t>Market</a:t>
            </a:r>
          </a:p>
          <a:p>
            <a:pPr defTabSz="685545">
              <a:defRPr/>
            </a:pPr>
            <a:r>
              <a:rPr lang="en-GB" sz="1200">
                <a:solidFill>
                  <a:srgbClr val="111211"/>
                </a:solidFill>
                <a:latin typeface="Arial" panose="020B0604020202020204"/>
              </a:rPr>
              <a:t>opportunity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69A3CB5A-FC6F-7C6F-BB78-576DEC4005E2}"/>
              </a:ext>
            </a:extLst>
          </p:cNvPr>
          <p:cNvSpPr txBox="1">
            <a:spLocks/>
          </p:cNvSpPr>
          <p:nvPr/>
        </p:nvSpPr>
        <p:spPr>
          <a:xfrm>
            <a:off x="2649291" y="1665862"/>
            <a:ext cx="1602223" cy="2819835"/>
          </a:xfrm>
          <a:prstGeom prst="rect">
            <a:avLst/>
          </a:prstGeom>
        </p:spPr>
        <p:txBody>
          <a:bodyPr lIns="36000" tIns="0" rIns="36000" bIns="9000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>
                  <a:lumMod val="75000"/>
                  <a:lumOff val="25000"/>
                </a:schemeClr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</a:rPr>
              <a:t>Unsettled geopolitical and  macroeconomics keeping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HR budgets under pressure</a:t>
            </a:r>
            <a:endParaRPr lang="en-GB" sz="1050" b="1">
              <a:solidFill>
                <a:srgbClr val="000000"/>
              </a:solidFill>
              <a:latin typeface="Arial"/>
              <a:cs typeface="Arial"/>
            </a:endParaRP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</a:rPr>
              <a:t>Despite the ongoing disruptive nature of the Human Capital industry, there is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huge potential </a:t>
            </a:r>
            <a:r>
              <a:rPr lang="en-GB" sz="1050">
                <a:solidFill>
                  <a:srgbClr val="000000"/>
                </a:solidFill>
                <a:latin typeface="Arial"/>
              </a:rPr>
              <a:t>in this $80bn market segment</a:t>
            </a: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</a:rPr>
              <a:t>Fragmented Market dynamics favour </a:t>
            </a:r>
            <a:r>
              <a:rPr lang="en-GB" sz="1050" err="1">
                <a:solidFill>
                  <a:srgbClr val="000000"/>
                </a:solidFill>
                <a:latin typeface="Arial"/>
              </a:rPr>
              <a:t>MindGym</a:t>
            </a:r>
            <a:r>
              <a:rPr lang="en-GB" sz="1050">
                <a:solidFill>
                  <a:srgbClr val="000000"/>
                </a:solidFill>
                <a:latin typeface="Arial"/>
              </a:rPr>
              <a:t> and its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award winning IP </a:t>
            </a:r>
            <a:r>
              <a:rPr lang="en-GB" sz="1050">
                <a:solidFill>
                  <a:srgbClr val="000000"/>
                </a:solidFill>
                <a:latin typeface="Arial"/>
              </a:rPr>
              <a:t>and end to end approach</a:t>
            </a:r>
            <a:r>
              <a:rPr lang="en-GB" sz="900">
                <a:solidFill>
                  <a:srgbClr val="000000"/>
                </a:solidFill>
                <a:latin typeface="Arial"/>
              </a:rPr>
              <a:t> </a:t>
            </a:r>
            <a:endParaRPr lang="en-GB" sz="9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7311A6B-733C-DC8D-85B3-FE78669D297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6151" y="924864"/>
            <a:ext cx="684514" cy="684514"/>
          </a:xfrm>
          <a:prstGeom prst="rect">
            <a:avLst/>
          </a:prstGeom>
        </p:spPr>
      </p:pic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DC28950A-8B42-208F-CF25-C2C0D7E56379}"/>
              </a:ext>
            </a:extLst>
          </p:cNvPr>
          <p:cNvSpPr/>
          <p:nvPr/>
        </p:nvSpPr>
        <p:spPr>
          <a:xfrm>
            <a:off x="437222" y="1011874"/>
            <a:ext cx="1959682" cy="5176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rtlCol="0" anchor="ctr"/>
          <a:lstStyle/>
          <a:p>
            <a:pPr defTabSz="685545">
              <a:defRPr/>
            </a:pPr>
            <a:r>
              <a:rPr lang="en-GB" sz="1200">
                <a:solidFill>
                  <a:srgbClr val="111211"/>
                </a:solidFill>
                <a:latin typeface="Arial" panose="020B0604020202020204"/>
              </a:rPr>
              <a:t>FY26: a year </a:t>
            </a:r>
            <a:br>
              <a:rPr lang="en-GB" sz="1200">
                <a:solidFill>
                  <a:srgbClr val="111211"/>
                </a:solidFill>
                <a:latin typeface="Arial" panose="020B0604020202020204"/>
              </a:rPr>
            </a:br>
            <a:r>
              <a:rPr lang="en-GB" sz="1200">
                <a:solidFill>
                  <a:srgbClr val="111211"/>
                </a:solidFill>
                <a:latin typeface="Arial" panose="020B0604020202020204"/>
              </a:rPr>
              <a:t>of transition</a:t>
            </a: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7C9C9842-2443-4437-B51D-85D1AB2895B3}"/>
              </a:ext>
            </a:extLst>
          </p:cNvPr>
          <p:cNvSpPr txBox="1">
            <a:spLocks/>
          </p:cNvSpPr>
          <p:nvPr/>
        </p:nvSpPr>
        <p:spPr>
          <a:xfrm>
            <a:off x="590421" y="1665862"/>
            <a:ext cx="1646298" cy="2370084"/>
          </a:xfrm>
          <a:prstGeom prst="rect">
            <a:avLst/>
          </a:prstGeom>
        </p:spPr>
        <p:txBody>
          <a:bodyPr lIns="36000" tIns="0" rIns="36000" bIns="9000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09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accent3">
                  <a:lumMod val="75000"/>
                  <a:lumOff val="25000"/>
                </a:schemeClr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93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>
                  <a:lumMod val="75000"/>
                  <a:lumOff val="25000"/>
                </a:schemeClr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>
                <a:solidFill>
                  <a:srgbClr val="000000"/>
                </a:solidFill>
                <a:latin typeface="Arial"/>
              </a:rPr>
              <a:t>Focus on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commercial</a:t>
            </a:r>
            <a:r>
              <a:rPr lang="en-GB" sz="1050">
                <a:solidFill>
                  <a:srgbClr val="000000"/>
                </a:solidFill>
                <a:latin typeface="Arial"/>
              </a:rPr>
              <a:t> </a:t>
            </a:r>
            <a:r>
              <a:rPr lang="en-GB" sz="1050" b="1">
                <a:solidFill>
                  <a:srgbClr val="000000"/>
                </a:solidFill>
                <a:latin typeface="Arial"/>
              </a:rPr>
              <a:t>and strategic transformation</a:t>
            </a:r>
            <a:endParaRPr lang="en-GB" sz="1050" b="1">
              <a:solidFill>
                <a:srgbClr val="000000"/>
              </a:solidFill>
              <a:latin typeface="Arial"/>
              <a:cs typeface="Arial"/>
            </a:endParaRP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 b="1">
                <a:solidFill>
                  <a:srgbClr val="000000"/>
                </a:solidFill>
                <a:latin typeface="Arial"/>
              </a:rPr>
              <a:t>Significant cost reduction </a:t>
            </a:r>
            <a:r>
              <a:rPr lang="en-GB" sz="1050">
                <a:solidFill>
                  <a:srgbClr val="000000"/>
                </a:solidFill>
                <a:latin typeface="Arial"/>
              </a:rPr>
              <a:t>whilst continuing to invest operational efficiencies and commercial effectiveness</a:t>
            </a:r>
          </a:p>
          <a:p>
            <a:pPr marL="179066" lvl="1" indent="-179066" defTabSz="914378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1050" b="1">
                <a:solidFill>
                  <a:srgbClr val="000000"/>
                </a:solidFill>
                <a:latin typeface="Arial"/>
                <a:cs typeface="Arial"/>
              </a:rPr>
              <a:t>Increased membership sales</a:t>
            </a:r>
            <a:r>
              <a:rPr lang="en-GB" sz="1050">
                <a:solidFill>
                  <a:srgbClr val="000000"/>
                </a:solidFill>
                <a:latin typeface="Arial"/>
                <a:cs typeface="Arial"/>
              </a:rPr>
              <a:t> point to tipping point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5680471-557E-18F3-4064-5D012F63C5E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768" y="949838"/>
            <a:ext cx="634445" cy="634445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1572F2F0-A36B-FC80-A063-9745516A3B83}"/>
              </a:ext>
            </a:extLst>
          </p:cNvPr>
          <p:cNvSpPr txBox="1">
            <a:spLocks/>
          </p:cNvSpPr>
          <p:nvPr/>
        </p:nvSpPr>
        <p:spPr>
          <a:xfrm>
            <a:off x="1170585" y="4776946"/>
            <a:ext cx="2865745" cy="266631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lang="en-GB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GB" sz="90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FY25 Investor Presentation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21BAE1-230B-A8C1-3086-CA41C36691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33043" y="1122038"/>
            <a:ext cx="289171" cy="28917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4336F07-A106-AEC2-F6F7-CC5C7BA436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15896" y="1094856"/>
            <a:ext cx="353695" cy="3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87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B304-F2BF-1D72-E015-ADDFF16F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C30774C7-933D-0E22-A9C1-ECC56173BED3}"/>
              </a:ext>
            </a:extLst>
          </p:cNvPr>
          <p:cNvSpPr txBox="1">
            <a:spLocks/>
          </p:cNvSpPr>
          <p:nvPr/>
        </p:nvSpPr>
        <p:spPr>
          <a:xfrm>
            <a:off x="689614" y="2016904"/>
            <a:ext cx="3515184" cy="87619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9330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246" indent="-18091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575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83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6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tx1"/>
                </a:solidFill>
              </a:rPr>
              <a:t>END</a:t>
            </a:r>
          </a:p>
          <a:p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5F57F49-FD2C-3F37-067C-3364B04920B2}"/>
              </a:ext>
            </a:extLst>
          </p:cNvPr>
          <p:cNvSpPr txBox="1">
            <a:spLocks/>
          </p:cNvSpPr>
          <p:nvPr/>
        </p:nvSpPr>
        <p:spPr>
          <a:xfrm>
            <a:off x="831200" y="1333238"/>
            <a:ext cx="525669" cy="4393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597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30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246" indent="-18091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575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83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6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9788DE-B437-E113-A7EB-83CC765DA05B}"/>
              </a:ext>
            </a:extLst>
          </p:cNvPr>
          <p:cNvSpPr/>
          <p:nvPr/>
        </p:nvSpPr>
        <p:spPr>
          <a:xfrm>
            <a:off x="5724469" y="0"/>
            <a:ext cx="3419531" cy="36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600"/>
              </a:spcAft>
            </a:pPr>
            <a:endParaRPr lang="en-GB" sz="1200" err="1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E307505-4799-3199-3CBD-6DC58C8073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4685624" y="-924406"/>
            <a:ext cx="4874996" cy="48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04474-AA1D-07D1-E3BF-02C160F10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5DA912-D4AB-0EEE-79B2-342AE2065491}"/>
              </a:ext>
            </a:extLst>
          </p:cNvPr>
          <p:cNvSpPr/>
          <p:nvPr/>
        </p:nvSpPr>
        <p:spPr>
          <a:xfrm>
            <a:off x="4576298" y="0"/>
            <a:ext cx="4576328" cy="514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600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1AF05-D570-1F0D-2363-445DE44BFB5A}"/>
              </a:ext>
            </a:extLst>
          </p:cNvPr>
          <p:cNvSpPr/>
          <p:nvPr/>
        </p:nvSpPr>
        <p:spPr>
          <a:xfrm>
            <a:off x="0" y="0"/>
            <a:ext cx="4576328" cy="5143500"/>
          </a:xfrm>
          <a:prstGeom prst="rect">
            <a:avLst/>
          </a:prstGeom>
          <a:solidFill>
            <a:srgbClr val="0054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600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A8D5FB-14B5-6C78-9B23-974E37D7A4F0}"/>
              </a:ext>
            </a:extLst>
          </p:cNvPr>
          <p:cNvSpPr txBox="1">
            <a:spLocks noChangeAspect="1"/>
          </p:cNvSpPr>
          <p:nvPr/>
        </p:nvSpPr>
        <p:spPr>
          <a:xfrm>
            <a:off x="1259468" y="2365433"/>
            <a:ext cx="2057392" cy="43874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Christoffer Ellehuus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Chief Executive Officer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CCAD4-2A0F-027B-7538-3CA89CCF0CAE}"/>
              </a:ext>
            </a:extLst>
          </p:cNvPr>
          <p:cNvSpPr txBox="1"/>
          <p:nvPr/>
        </p:nvSpPr>
        <p:spPr>
          <a:xfrm>
            <a:off x="702344" y="2934099"/>
            <a:ext cx="34857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Appointed as Chief Executive Officer April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C63C1-6E89-7466-A42B-6432BB9905B7}"/>
              </a:ext>
            </a:extLst>
          </p:cNvPr>
          <p:cNvSpPr txBox="1"/>
          <p:nvPr/>
        </p:nvSpPr>
        <p:spPr>
          <a:xfrm>
            <a:off x="664523" y="3429102"/>
            <a:ext cx="3247252" cy="130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Previous experience includes</a:t>
            </a:r>
          </a:p>
          <a:p>
            <a:pPr marL="133350" marR="0" lvl="2" indent="-13335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rgbClr val="00E2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President, Korn Ferry Digital</a:t>
            </a:r>
          </a:p>
          <a:p>
            <a:pPr marL="133350" marR="0" lvl="2" indent="-13335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rgbClr val="00E2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CEO ESI</a:t>
            </a:r>
          </a:p>
          <a:p>
            <a:pPr marL="133350" marR="0" lvl="2" indent="-13335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Clr>
                <a:srgbClr val="00E2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16 years at CEB (later acquired by Gartner) including Global Sales Director, Global Head of Product Development, Managing Director EMEA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92F5F1-44C0-AE51-410A-FA19D55D440F}"/>
              </a:ext>
            </a:extLst>
          </p:cNvPr>
          <p:cNvCxnSpPr>
            <a:cxnSpLocks/>
          </p:cNvCxnSpPr>
          <p:nvPr/>
        </p:nvCxnSpPr>
        <p:spPr>
          <a:xfrm>
            <a:off x="584131" y="3075087"/>
            <a:ext cx="0" cy="46834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78000">
                  <a:srgbClr val="00E200"/>
                </a:gs>
                <a:gs pos="19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1218729-046D-5B51-B55A-F79669279061}"/>
              </a:ext>
            </a:extLst>
          </p:cNvPr>
          <p:cNvSpPr>
            <a:spLocks noChangeAspect="1"/>
          </p:cNvSpPr>
          <p:nvPr/>
        </p:nvSpPr>
        <p:spPr>
          <a:xfrm>
            <a:off x="550165" y="3043920"/>
            <a:ext cx="67932" cy="683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D28BE7-8A7E-A9AC-E5DB-2E8B3DBA8046}"/>
              </a:ext>
            </a:extLst>
          </p:cNvPr>
          <p:cNvSpPr>
            <a:spLocks noChangeAspect="1"/>
          </p:cNvSpPr>
          <p:nvPr/>
        </p:nvSpPr>
        <p:spPr>
          <a:xfrm>
            <a:off x="550165" y="3524170"/>
            <a:ext cx="67932" cy="683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2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7C218A2-0565-934F-E064-08B0667AE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84" y="1116730"/>
            <a:ext cx="1162730" cy="1162730"/>
          </a:xfrm>
          <a:prstGeom prst="ellipse">
            <a:avLst/>
          </a:prstGeom>
          <a:effectLst>
            <a:outerShdw blurRad="238404" dist="50800" dir="5400000" sx="95828" sy="95828" algn="ctr" rotWithShape="0">
              <a:srgbClr val="000000">
                <a:alpha val="24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FD960-A444-C9DA-D712-8DFC60A5E8C4}"/>
              </a:ext>
            </a:extLst>
          </p:cNvPr>
          <p:cNvSpPr txBox="1"/>
          <p:nvPr/>
        </p:nvSpPr>
        <p:spPr>
          <a:xfrm>
            <a:off x="5177254" y="2934099"/>
            <a:ext cx="35626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Appointed as Interim Chief Financial Officer in August  2025 to cover Emily Fyffe’s maternity leave.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E4BB1-5361-68A6-42F5-9520EA22FE59}"/>
              </a:ext>
            </a:extLst>
          </p:cNvPr>
          <p:cNvSpPr txBox="1"/>
          <p:nvPr/>
        </p:nvSpPr>
        <p:spPr>
          <a:xfrm>
            <a:off x="5177254" y="3438322"/>
            <a:ext cx="3365958" cy="5149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4400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defRPr/>
            </a:pPr>
            <a:r>
              <a:rPr lang="en-GB" sz="1100" kern="0">
                <a:solidFill>
                  <a:schemeClr val="accent3">
                    <a:lumMod val="20000"/>
                    <a:lumOff val="80000"/>
                  </a:schemeClr>
                </a:solidFill>
              </a:rPr>
              <a:t>Previous experience includes</a:t>
            </a:r>
          </a:p>
          <a:p>
            <a:pPr marL="133350" indent="-133350" defTabSz="914400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CFO, COO &amp; FD in both listed and private UK based businesses </a:t>
            </a:r>
            <a:r>
              <a:rPr kumimoji="0" lang="en-GB" sz="1000" b="0" i="0" u="none" strike="noStrike" kern="0" cap="none" spc="0" normalizeH="0" baseline="0" noProof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incl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: </a:t>
            </a:r>
            <a:r>
              <a:rPr lang="en-GB" sz="1000" kern="0">
                <a:solidFill>
                  <a:schemeClr val="accent3">
                    <a:lumMod val="20000"/>
                    <a:lumOff val="80000"/>
                  </a:schemeClr>
                </a:solidFill>
              </a:rPr>
              <a:t>KBC Advanced Technologies Plc, Hornby Plc, Braemar Plc, </a:t>
            </a:r>
            <a:r>
              <a:rPr lang="en-GB" sz="1000" kern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Sondrel</a:t>
            </a:r>
            <a:r>
              <a:rPr lang="en-GB" sz="1000" kern="0">
                <a:solidFill>
                  <a:schemeClr val="accent3">
                    <a:lumMod val="20000"/>
                    <a:lumOff val="80000"/>
                  </a:schemeClr>
                </a:solidFill>
              </a:rPr>
              <a:t> Plc</a:t>
            </a:r>
          </a:p>
          <a:p>
            <a:pPr marL="133350" indent="-133350" defTabSz="914400">
              <a:lnSpc>
                <a:spcPct val="90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GB" sz="1000" kern="0">
                <a:solidFill>
                  <a:schemeClr val="accent3">
                    <a:lumMod val="20000"/>
                    <a:lumOff val="80000"/>
                  </a:schemeClr>
                </a:solidFill>
              </a:rPr>
              <a:t>PWC trained chartered accountant</a:t>
            </a:r>
          </a:p>
          <a:p>
            <a:pPr marL="171450" indent="-171450" defTabSz="91440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4AD20-A553-86EE-8853-B75EAD0D8EA3}"/>
              </a:ext>
            </a:extLst>
          </p:cNvPr>
          <p:cNvSpPr txBox="1">
            <a:spLocks noChangeAspect="1"/>
          </p:cNvSpPr>
          <p:nvPr/>
        </p:nvSpPr>
        <p:spPr>
          <a:xfrm>
            <a:off x="5620443" y="2365433"/>
            <a:ext cx="2510258" cy="438742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Nick Stone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Interim Chief Financial Officer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0CC0A6-5A90-BFB2-B9F1-4B6A22459663}"/>
              </a:ext>
            </a:extLst>
          </p:cNvPr>
          <p:cNvCxnSpPr>
            <a:cxnSpLocks/>
          </p:cNvCxnSpPr>
          <p:nvPr/>
        </p:nvCxnSpPr>
        <p:spPr>
          <a:xfrm>
            <a:off x="5087406" y="3136489"/>
            <a:ext cx="0" cy="406940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78000">
                  <a:schemeClr val="accent3">
                    <a:lumMod val="40000"/>
                    <a:lumOff val="60000"/>
                  </a:schemeClr>
                </a:gs>
                <a:gs pos="19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42F3C6F-46CE-306E-0D89-1A6A87568886}"/>
              </a:ext>
            </a:extLst>
          </p:cNvPr>
          <p:cNvSpPr>
            <a:spLocks noChangeAspect="1"/>
          </p:cNvSpPr>
          <p:nvPr/>
        </p:nvSpPr>
        <p:spPr>
          <a:xfrm>
            <a:off x="5053440" y="3069571"/>
            <a:ext cx="67932" cy="6838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0C9358-B07A-AA0B-B940-45FF8720905D}"/>
              </a:ext>
            </a:extLst>
          </p:cNvPr>
          <p:cNvSpPr>
            <a:spLocks noChangeAspect="1"/>
          </p:cNvSpPr>
          <p:nvPr/>
        </p:nvSpPr>
        <p:spPr>
          <a:xfrm>
            <a:off x="5061391" y="3524170"/>
            <a:ext cx="67932" cy="6838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BF58FA-21C3-7F29-7229-7AE654C5C54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51975" y="1116730"/>
            <a:ext cx="1162730" cy="1162730"/>
          </a:xfrm>
          <a:prstGeom prst="ellipse">
            <a:avLst/>
          </a:prstGeom>
          <a:effectLst>
            <a:outerShdw blurRad="238404" dist="50800" dir="5400000" sx="95828" sy="95828" algn="ctr" rotWithShape="0">
              <a:srgbClr val="000000">
                <a:alpha val="24000"/>
              </a:srgbClr>
            </a:outerShdw>
          </a:effec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B98AC931-6B4C-C92B-0882-42717DD0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3" y="455924"/>
            <a:ext cx="8271774" cy="341527"/>
          </a:xfrm>
        </p:spPr>
        <p:txBody>
          <a:bodyPr/>
          <a:lstStyle/>
          <a:p>
            <a:r>
              <a:rPr lang="en-US"/>
              <a:t>Presentation team</a:t>
            </a:r>
          </a:p>
        </p:txBody>
      </p:sp>
    </p:spTree>
    <p:extLst>
      <p:ext uri="{BB962C8B-B14F-4D97-AF65-F5344CB8AC3E}">
        <p14:creationId xmlns:p14="http://schemas.microsoft.com/office/powerpoint/2010/main" val="42663941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6F223-5B86-8975-BB9F-8735628E7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D36E8-CA40-60F8-58D1-CC63B1E208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420" y="1106488"/>
            <a:ext cx="2471420" cy="3074038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C834A4-351B-771D-0D7A-943ACCDABDA5}"/>
              </a:ext>
            </a:extLst>
          </p:cNvPr>
          <p:cNvSpPr/>
          <p:nvPr/>
        </p:nvSpPr>
        <p:spPr>
          <a:xfrm>
            <a:off x="434913" y="1100671"/>
            <a:ext cx="2471420" cy="61096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13F09DB-DF90-6139-19CC-EAD019B57A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0781" y="1106488"/>
            <a:ext cx="2471420" cy="3074038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4DB60D2-0646-392A-5B2E-D12DDAE9CE66}"/>
              </a:ext>
            </a:extLst>
          </p:cNvPr>
          <p:cNvSpPr/>
          <p:nvPr/>
        </p:nvSpPr>
        <p:spPr>
          <a:xfrm>
            <a:off x="6245288" y="1113489"/>
            <a:ext cx="2471420" cy="61096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994D6-7E03-AD45-CE92-5BC5F0144D14}"/>
              </a:ext>
            </a:extLst>
          </p:cNvPr>
          <p:cNvSpPr txBox="1"/>
          <p:nvPr/>
        </p:nvSpPr>
        <p:spPr>
          <a:xfrm>
            <a:off x="6657656" y="1895581"/>
            <a:ext cx="1966082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Expected return to 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underlying revenue growth and profitability i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 FY27 as we prioritise disciplined reinvestment to support long-term growth.</a:t>
            </a: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MindGym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continues to target medium-term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revenue CAGR &gt;10% 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&gt;15% EBITDA margins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5F45FB-5D6F-B93B-53AE-4E4F264BDAD7}"/>
              </a:ext>
            </a:extLst>
          </p:cNvPr>
          <p:cNvSpPr/>
          <p:nvPr/>
        </p:nvSpPr>
        <p:spPr>
          <a:xfrm>
            <a:off x="6370584" y="1913448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45720" rIns="0" bIns="4572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F34B0-9DC1-4777-1995-AB9B04EC8922}"/>
              </a:ext>
            </a:extLst>
          </p:cNvPr>
          <p:cNvSpPr/>
          <p:nvPr/>
        </p:nvSpPr>
        <p:spPr>
          <a:xfrm>
            <a:off x="6358507" y="3008931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45720" rIns="0" bIns="4572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B9D7A8-1D3E-1AC8-7E6C-E9D3EDDF0B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0100" y="1119308"/>
            <a:ext cx="2471420" cy="3061218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2B4ADB7-3EB4-926B-164C-358EDB4ACE0E}"/>
              </a:ext>
            </a:extLst>
          </p:cNvPr>
          <p:cNvSpPr/>
          <p:nvPr/>
        </p:nvSpPr>
        <p:spPr>
          <a:xfrm>
            <a:off x="3335593" y="1107081"/>
            <a:ext cx="2471420" cy="61096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B467A-A713-F180-558F-2278B1AE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6159"/>
            <a:ext cx="8271774" cy="332399"/>
          </a:xfrm>
        </p:spPr>
        <p:txBody>
          <a:bodyPr lIns="0" tIns="0" rIns="0" bIns="0" anchor="t">
            <a:spAutoFit/>
          </a:bodyPr>
          <a:lstStyle/>
          <a:p>
            <a:r>
              <a:rPr lang="en-GB" sz="2400" b="0">
                <a:latin typeface="Arial"/>
                <a:cs typeface="Arial"/>
              </a:rPr>
              <a:t>Agenda – a year of recalibration and strategic execution</a:t>
            </a:r>
            <a:endParaRPr lang="en-GB">
              <a:latin typeface="Arial"/>
              <a:cs typeface="Arial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24DFBC0D-32A3-ADDA-1447-B0D3C02B7FCC}"/>
              </a:ext>
            </a:extLst>
          </p:cNvPr>
          <p:cNvSpPr txBox="1">
            <a:spLocks/>
          </p:cNvSpPr>
          <p:nvPr/>
        </p:nvSpPr>
        <p:spPr>
          <a:xfrm>
            <a:off x="1180960" y="4771905"/>
            <a:ext cx="2865745" cy="266631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lang="en-GB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FY25 Investor Presentation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3717C4-4226-F8D0-45F9-1F479E082B98}"/>
              </a:ext>
            </a:extLst>
          </p:cNvPr>
          <p:cNvSpPr txBox="1"/>
          <p:nvPr/>
        </p:nvSpPr>
        <p:spPr>
          <a:xfrm>
            <a:off x="872913" y="1895581"/>
            <a:ext cx="1872383" cy="27853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Year-on-year revenue reduction, whilst the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commercial strategy transformation i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 underway, 7% down on like for like basis</a:t>
            </a:r>
            <a:endParaRPr kumimoji="0" lang="en-GB" sz="1000" i="1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>
                <a:solidFill>
                  <a:srgbClr val="111211"/>
                </a:solidFill>
                <a:latin typeface="Arial" panose="020B0604020202020204"/>
              </a:rPr>
              <a:t>H2 revenue 20% higher than H1, 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£13.5m to £16.4m</a:t>
            </a:r>
          </a:p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>
                <a:solidFill>
                  <a:srgbClr val="111211"/>
                </a:solidFill>
                <a:latin typeface="Arial" panose="020B0604020202020204"/>
              </a:rPr>
              <a:t>Licensing revenue 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up to 17% of total as a proportion</a:t>
            </a:r>
          </a:p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>
                <a:solidFill>
                  <a:srgbClr val="111211"/>
                </a:solidFill>
                <a:latin typeface="Arial" panose="020B0604020202020204"/>
              </a:rPr>
              <a:t>Administrative expenses down by 19% 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with a further £2m of savings planned  in cost reductions</a:t>
            </a:r>
            <a:r>
              <a:rPr lang="en-GB" sz="1000" b="1" kern="0">
                <a:solidFill>
                  <a:srgbClr val="111211"/>
                </a:solidFill>
                <a:latin typeface="Arial" panose="020B0604020202020204"/>
              </a:rPr>
              <a:t> 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driven by digitisation of operations and continued simplification of organizational structure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E94C26E-22BA-00C6-F035-62AFFA59D684}"/>
              </a:ext>
            </a:extLst>
          </p:cNvPr>
          <p:cNvSpPr/>
          <p:nvPr/>
        </p:nvSpPr>
        <p:spPr>
          <a:xfrm>
            <a:off x="587874" y="1913448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747ED3-04B6-8E92-0E4F-E472C21B895F}"/>
              </a:ext>
            </a:extLst>
          </p:cNvPr>
          <p:cNvSpPr/>
          <p:nvPr/>
        </p:nvSpPr>
        <p:spPr>
          <a:xfrm>
            <a:off x="588476" y="2807342"/>
            <a:ext cx="238989" cy="2614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68C1F0EC-F9CB-8E1B-11AD-9DCE774574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4571" y="1248599"/>
            <a:ext cx="315105" cy="31510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3BDF59B-7D65-E75A-E30E-E7D31692B42D}"/>
              </a:ext>
            </a:extLst>
          </p:cNvPr>
          <p:cNvSpPr txBox="1"/>
          <p:nvPr/>
        </p:nvSpPr>
        <p:spPr>
          <a:xfrm>
            <a:off x="927376" y="1188137"/>
            <a:ext cx="1925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 challenging </a:t>
            </a:r>
            <a:r>
              <a:rPr lang="en-GB" sz="1200" kern="0">
                <a:solidFill>
                  <a:srgbClr val="111211"/>
                </a:solidFill>
                <a:latin typeface="Arial"/>
                <a:cs typeface="Arial" panose="020B0604020202020204" pitchFamily="34" charset="0"/>
              </a:rPr>
              <a:t>year 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 transformation continues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865B0-B9A0-B6E3-AA50-B471A20B7A52}"/>
              </a:ext>
            </a:extLst>
          </p:cNvPr>
          <p:cNvSpPr txBox="1"/>
          <p:nvPr/>
        </p:nvSpPr>
        <p:spPr>
          <a:xfrm>
            <a:off x="3708893" y="1895581"/>
            <a:ext cx="2049260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Commercial transformation reaches </a:t>
            </a: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transition point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month by month increase in pipeline, increase in sales resources and license sales</a:t>
            </a:r>
          </a:p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Product transformation also progresses with launch of </a:t>
            </a:r>
            <a:r>
              <a:rPr lang="en-GB" sz="1000" b="1" kern="0">
                <a:solidFill>
                  <a:srgbClr val="111211"/>
                </a:solidFill>
                <a:latin typeface="Arial" panose="020B0604020202020204"/>
              </a:rPr>
              <a:t>10x assessment and data offering 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and </a:t>
            </a:r>
            <a:r>
              <a:rPr lang="en-GB" sz="1000" b="1" kern="0" err="1">
                <a:solidFill>
                  <a:srgbClr val="111211"/>
                </a:solidFill>
                <a:latin typeface="Arial" panose="020B0604020202020204"/>
              </a:rPr>
              <a:t>MindGym</a:t>
            </a:r>
            <a:r>
              <a:rPr lang="en-GB" sz="1000" b="1" kern="0">
                <a:solidFill>
                  <a:srgbClr val="111211"/>
                </a:solidFill>
                <a:latin typeface="Arial" panose="020B0604020202020204"/>
              </a:rPr>
              <a:t> Membership 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both based on </a:t>
            </a:r>
            <a:r>
              <a:rPr lang="en-GB" sz="1000" kern="0" err="1">
                <a:solidFill>
                  <a:srgbClr val="111211"/>
                </a:solidFill>
                <a:latin typeface="Arial" panose="020B0604020202020204"/>
              </a:rPr>
              <a:t>MindGym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 IP and delivered through partner tech platforms</a:t>
            </a:r>
          </a:p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Membership customers up to 62 </a:t>
            </a:r>
            <a:r>
              <a:rPr kumimoji="0" lang="en-GB" sz="100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11 in prior year</a:t>
            </a:r>
            <a:r>
              <a:rPr lang="en-GB" sz="1000" kern="0">
                <a:solidFill>
                  <a:srgbClr val="111211"/>
                </a:solidFill>
                <a:latin typeface="Arial" panose="020B0604020202020204"/>
              </a:rPr>
              <a:t> with 3 multi year sales</a:t>
            </a:r>
            <a:endParaRPr kumimoji="0" lang="en-GB" sz="1000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D1B62C-1B77-49EE-D14A-3EDA1F6C51CD}"/>
              </a:ext>
            </a:extLst>
          </p:cNvPr>
          <p:cNvSpPr/>
          <p:nvPr/>
        </p:nvSpPr>
        <p:spPr>
          <a:xfrm>
            <a:off x="3410068" y="1895581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612DC2-B05C-F7B0-45F2-C9434B63CD6F}"/>
              </a:ext>
            </a:extLst>
          </p:cNvPr>
          <p:cNvSpPr/>
          <p:nvPr/>
        </p:nvSpPr>
        <p:spPr>
          <a:xfrm>
            <a:off x="3416537" y="2829789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BAC4E8-7A96-CBEA-A2A5-7BA5B9B933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76885" y="1245663"/>
            <a:ext cx="346616" cy="346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0798AC-EE45-DFEF-6508-25FA514DD62D}"/>
              </a:ext>
            </a:extLst>
          </p:cNvPr>
          <p:cNvSpPr txBox="1"/>
          <p:nvPr/>
        </p:nvSpPr>
        <p:spPr>
          <a:xfrm>
            <a:off x="3862504" y="1192241"/>
            <a:ext cx="215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Progress on </a:t>
            </a:r>
            <a:b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strategic execution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A39251-5FB9-43B2-8269-D180E07968A7}"/>
              </a:ext>
            </a:extLst>
          </p:cNvPr>
          <p:cNvSpPr txBox="1"/>
          <p:nvPr/>
        </p:nvSpPr>
        <p:spPr>
          <a:xfrm>
            <a:off x="6732672" y="1181728"/>
            <a:ext cx="1673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Opportunity </a:t>
            </a:r>
            <a:b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for growth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874E669-D36B-8B6B-BDE6-2B7DA3B19A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58507" y="1204882"/>
            <a:ext cx="374165" cy="3741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AD886B-84E2-DDEB-C9F9-8DAEBED2EF24}"/>
              </a:ext>
            </a:extLst>
          </p:cNvPr>
          <p:cNvSpPr/>
          <p:nvPr/>
        </p:nvSpPr>
        <p:spPr>
          <a:xfrm>
            <a:off x="602628" y="3692634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2BFA55-BAFA-16AF-5B10-2C15600AEADE}"/>
              </a:ext>
            </a:extLst>
          </p:cNvPr>
          <p:cNvSpPr/>
          <p:nvPr/>
        </p:nvSpPr>
        <p:spPr>
          <a:xfrm>
            <a:off x="587873" y="3242034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111211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129DEB-EE60-507E-9FBC-F8D640A7EFAC}"/>
              </a:ext>
            </a:extLst>
          </p:cNvPr>
          <p:cNvSpPr/>
          <p:nvPr/>
        </p:nvSpPr>
        <p:spPr>
          <a:xfrm>
            <a:off x="3410067" y="3897837"/>
            <a:ext cx="238989" cy="2389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>
                <a:solidFill>
                  <a:srgbClr val="111211"/>
                </a:solidFill>
                <a:latin typeface="Arial"/>
                <a:cs typeface="Arial" panose="020B0604020202020204" pitchFamily="34" charset="0"/>
              </a:rPr>
              <a:t>7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314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CC533CB0-08FA-D8E2-A7B5-08ECF27A731E}"/>
              </a:ext>
            </a:extLst>
          </p:cNvPr>
          <p:cNvSpPr txBox="1">
            <a:spLocks/>
          </p:cNvSpPr>
          <p:nvPr/>
        </p:nvSpPr>
        <p:spPr>
          <a:xfrm>
            <a:off x="689614" y="2016904"/>
            <a:ext cx="3515184" cy="87619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9330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246" indent="-18091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575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83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6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tx1"/>
                </a:solidFill>
              </a:rPr>
              <a:t>FY26 Financial performance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777DD-D872-4E0A-EA61-1B1115FC3A84}"/>
              </a:ext>
            </a:extLst>
          </p:cNvPr>
          <p:cNvSpPr/>
          <p:nvPr/>
        </p:nvSpPr>
        <p:spPr>
          <a:xfrm>
            <a:off x="689614" y="1231472"/>
            <a:ext cx="627400" cy="627400"/>
          </a:xfrm>
          <a:prstGeom prst="ellipse">
            <a:avLst/>
          </a:prstGeom>
          <a:gradFill>
            <a:gsLst>
              <a:gs pos="96000">
                <a:schemeClr val="accent1"/>
              </a:gs>
              <a:gs pos="0">
                <a:schemeClr val="accent2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5E52666-F22C-6BD4-0C9A-279AD457DF01}"/>
              </a:ext>
            </a:extLst>
          </p:cNvPr>
          <p:cNvSpPr txBox="1">
            <a:spLocks/>
          </p:cNvSpPr>
          <p:nvPr/>
        </p:nvSpPr>
        <p:spPr>
          <a:xfrm>
            <a:off x="831200" y="1344740"/>
            <a:ext cx="525669" cy="4393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597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30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246" indent="-18091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575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83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6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7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D2D03-516A-FA7C-7ECC-792ABCA2D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630EE-F186-6F57-0605-8EDF6C63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2781"/>
            <a:ext cx="3699774" cy="249299"/>
          </a:xfrm>
        </p:spPr>
        <p:txBody>
          <a:bodyPr/>
          <a:lstStyle/>
          <a:p>
            <a:r>
              <a:rPr lang="en-GB" sz="1800"/>
              <a:t>Financial Highlights - FY26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A08825-E379-B92F-1870-D4B168CB7648}"/>
              </a:ext>
            </a:extLst>
          </p:cNvPr>
          <p:cNvGrpSpPr/>
          <p:nvPr/>
        </p:nvGrpSpPr>
        <p:grpSpPr>
          <a:xfrm>
            <a:off x="2403381" y="1268702"/>
            <a:ext cx="1372516" cy="1423215"/>
            <a:chOff x="2117687" y="1387655"/>
            <a:chExt cx="1372516" cy="142321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D85267-02FB-35E1-A22C-C15B5F573E8F}"/>
                </a:ext>
              </a:extLst>
            </p:cNvPr>
            <p:cNvSpPr/>
            <p:nvPr/>
          </p:nvSpPr>
          <p:spPr>
            <a:xfrm>
              <a:off x="2328881" y="1387655"/>
              <a:ext cx="1023610" cy="1023613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Text Placeholder 6">
              <a:extLst>
                <a:ext uri="{FF2B5EF4-FFF2-40B4-BE49-F238E27FC236}">
                  <a16:creationId xmlns:a16="http://schemas.microsoft.com/office/drawing/2014/main" id="{A027E7B4-4076-2B14-2D63-112477A63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687" y="1687484"/>
              <a:ext cx="1372516" cy="23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944" tIns="0" rIns="89972" bIns="46786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en-GB" sz="1800">
                  <a:solidFill>
                    <a:srgbClr val="00E200"/>
                  </a:solidFill>
                  <a:latin typeface="Merriweather"/>
                  <a:cs typeface="Merriweather" panose="02000000000000000000" pitchFamily="2" charset="77"/>
                </a:rPr>
                <a:t>£29.9m</a:t>
              </a:r>
              <a:endParaRPr lang="en-GB" sz="1800">
                <a:solidFill>
                  <a:srgbClr val="00E200"/>
                </a:solidFill>
                <a:latin typeface="Merriweather" panose="02000000000000000000" pitchFamily="2" charset="77"/>
                <a:cs typeface="Merriweather" panose="02000000000000000000" pitchFamily="2" charset="77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04BAF927-7AE0-0144-1131-B471FBFB3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2114" y="1958429"/>
              <a:ext cx="1137144" cy="18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41" rIns="0" bIns="60941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1100">
                  <a:solidFill>
                    <a:prstClr val="white"/>
                  </a:solidFill>
                  <a:latin typeface="Arial"/>
                </a:rPr>
                <a:t>Revenues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7C140123-A2CD-023D-FBCE-74D274E2FD2A}"/>
                </a:ext>
              </a:extLst>
            </p:cNvPr>
            <p:cNvSpPr/>
            <p:nvPr/>
          </p:nvSpPr>
          <p:spPr>
            <a:xfrm>
              <a:off x="2220596" y="2490832"/>
              <a:ext cx="1240181" cy="320038"/>
            </a:xfrm>
            <a:prstGeom prst="roundRect">
              <a:avLst>
                <a:gd name="adj" fmla="val 25167"/>
              </a:avLst>
            </a:prstGeom>
            <a:solidFill>
              <a:schemeClr val="bg1">
                <a:lumMod val="90000"/>
                <a:lumOff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6786" tIns="60941" rIns="0" bIns="60941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1000" b="1">
                  <a:solidFill>
                    <a:schemeClr val="accent1"/>
                  </a:solidFill>
                  <a:latin typeface="Arial"/>
                  <a:cs typeface="Arial"/>
                </a:rPr>
                <a:t>-23% vs. PY</a:t>
              </a:r>
              <a:endParaRPr lang="en-GB" sz="1000" b="1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404744-2ADF-CBC1-70A0-E1EB145058BC}"/>
              </a:ext>
            </a:extLst>
          </p:cNvPr>
          <p:cNvGrpSpPr/>
          <p:nvPr/>
        </p:nvGrpSpPr>
        <p:grpSpPr>
          <a:xfrm>
            <a:off x="668495" y="1240737"/>
            <a:ext cx="1372515" cy="1447735"/>
            <a:chOff x="522316" y="1359689"/>
            <a:chExt cx="1372515" cy="14477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084073-BFA4-8FA6-815F-1591F720C3E4}"/>
                </a:ext>
              </a:extLst>
            </p:cNvPr>
            <p:cNvSpPr/>
            <p:nvPr/>
          </p:nvSpPr>
          <p:spPr>
            <a:xfrm>
              <a:off x="735942" y="1359689"/>
              <a:ext cx="1023610" cy="1023613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endParaRPr lang="en-GB">
                <a:solidFill>
                  <a:srgbClr val="53FFE1"/>
                </a:solidFill>
                <a:latin typeface="Arial"/>
              </a:endParaRPr>
            </a:p>
          </p:txBody>
        </p:sp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B3387D46-244C-9FA9-33ED-7EBB1068A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16" y="1664282"/>
              <a:ext cx="1372515" cy="23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944" tIns="0" rIns="89972" bIns="46786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en-GB" sz="1800">
                  <a:solidFill>
                    <a:srgbClr val="00E200"/>
                  </a:solidFill>
                  <a:latin typeface="Merriweather"/>
                  <a:cs typeface="Merriweather" panose="02000000000000000000" pitchFamily="2" charset="77"/>
                </a:rPr>
                <a:t>£0.6m</a:t>
              </a:r>
              <a:endParaRPr lang="en-GB" sz="1800">
                <a:solidFill>
                  <a:srgbClr val="00E200"/>
                </a:solidFill>
                <a:latin typeface="Merriweather" panose="02000000000000000000" pitchFamily="2" charset="77"/>
                <a:cs typeface="Merriweather" panose="02000000000000000000" pitchFamily="2" charset="77"/>
              </a:endParaRP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1164C1F4-3764-F250-DFEC-D0F37C0D9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175" y="1930463"/>
              <a:ext cx="1137144" cy="18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41" rIns="0" bIns="60941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1000">
                  <a:solidFill>
                    <a:prstClr val="white"/>
                  </a:solidFill>
                  <a:latin typeface="Arial"/>
                </a:rPr>
                <a:t>adj. EBITDA</a:t>
              </a: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769D3D2A-A4C2-A0D8-AEC2-1EA78A892228}"/>
                </a:ext>
              </a:extLst>
            </p:cNvPr>
            <p:cNvSpPr/>
            <p:nvPr/>
          </p:nvSpPr>
          <p:spPr>
            <a:xfrm>
              <a:off x="627657" y="2487386"/>
              <a:ext cx="1240181" cy="320038"/>
            </a:xfrm>
            <a:prstGeom prst="roundRect">
              <a:avLst>
                <a:gd name="adj" fmla="val 25167"/>
              </a:avLst>
            </a:prstGeom>
            <a:solidFill>
              <a:schemeClr val="bg1">
                <a:lumMod val="90000"/>
                <a:lumOff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6786" tIns="60941" rIns="0" bIns="60941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1000" b="1">
                  <a:solidFill>
                    <a:srgbClr val="00E200"/>
                  </a:solidFill>
                  <a:latin typeface="Arial"/>
                  <a:cs typeface="Arial"/>
                </a:rPr>
                <a:t>-£1.3m vs. PY</a:t>
              </a:r>
              <a:endParaRPr lang="en-GB" sz="1000" b="1">
                <a:solidFill>
                  <a:srgbClr val="00E200"/>
                </a:solidFill>
                <a:latin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3EF868-2612-61D3-A4E2-B27876F34B90}"/>
              </a:ext>
            </a:extLst>
          </p:cNvPr>
          <p:cNvGrpSpPr/>
          <p:nvPr/>
        </p:nvGrpSpPr>
        <p:grpSpPr>
          <a:xfrm>
            <a:off x="2339064" y="2897240"/>
            <a:ext cx="1545287" cy="1469535"/>
            <a:chOff x="2053370" y="3016192"/>
            <a:chExt cx="1545287" cy="146953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D45929-0C58-1E0C-1A2D-3ED4975A25EF}"/>
                </a:ext>
              </a:extLst>
            </p:cNvPr>
            <p:cNvSpPr/>
            <p:nvPr/>
          </p:nvSpPr>
          <p:spPr>
            <a:xfrm>
              <a:off x="2314626" y="3016192"/>
              <a:ext cx="1023610" cy="1023613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Text Placeholder 6">
              <a:extLst>
                <a:ext uri="{FF2B5EF4-FFF2-40B4-BE49-F238E27FC236}">
                  <a16:creationId xmlns:a16="http://schemas.microsoft.com/office/drawing/2014/main" id="{ACF6933C-1D5A-6720-67D8-A49E421FB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807" y="3330961"/>
              <a:ext cx="1127437" cy="21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944" tIns="0" rIns="89972" bIns="46786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en-GB" sz="1800">
                  <a:solidFill>
                    <a:srgbClr val="00E200"/>
                  </a:solidFill>
                  <a:latin typeface="Merriweather"/>
                  <a:cs typeface="Merriweather" panose="02000000000000000000" pitchFamily="2" charset="77"/>
                </a:rPr>
                <a:t>£3.0m</a:t>
              </a:r>
              <a:endParaRPr lang="en-GB" sz="1800">
                <a:solidFill>
                  <a:srgbClr val="00E200"/>
                </a:solidFill>
                <a:latin typeface="Merriweather" panose="02000000000000000000" pitchFamily="2" charset="77"/>
                <a:cs typeface="Merriweather" panose="02000000000000000000" pitchFamily="2" charset="77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14432676-F2AA-EC49-66A8-B3B81DDD9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549" y="3595205"/>
              <a:ext cx="1033767" cy="16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41" rIns="0" bIns="60941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1100">
                  <a:solidFill>
                    <a:prstClr val="white"/>
                  </a:solidFill>
                  <a:latin typeface="Arial"/>
                </a:rPr>
                <a:t>Impairment</a:t>
              </a:r>
            </a:p>
          </p:txBody>
        </p:sp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D394447D-3E00-67F1-6717-62370B903561}"/>
                </a:ext>
              </a:extLst>
            </p:cNvPr>
            <p:cNvSpPr/>
            <p:nvPr/>
          </p:nvSpPr>
          <p:spPr>
            <a:xfrm>
              <a:off x="2053370" y="4165687"/>
              <a:ext cx="1545287" cy="320040"/>
            </a:xfrm>
            <a:prstGeom prst="roundRect">
              <a:avLst>
                <a:gd name="adj" fmla="val 25167"/>
              </a:avLst>
            </a:prstGeom>
            <a:solidFill>
              <a:schemeClr val="bg1">
                <a:lumMod val="90000"/>
                <a:lumOff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6786" tIns="60941" rIns="0" bIns="60941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900" b="1">
                  <a:solidFill>
                    <a:srgbClr val="00E200"/>
                  </a:solidFill>
                  <a:latin typeface="Arial"/>
                  <a:cs typeface="Arial"/>
                </a:rPr>
                <a:t>Non-cash impairment</a:t>
              </a:r>
              <a:endParaRPr lang="en-GB" sz="900" b="1">
                <a:solidFill>
                  <a:srgbClr val="00E200"/>
                </a:solidFill>
                <a:latin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482869-1B88-8E65-D3CC-2EB456B5AF03}"/>
              </a:ext>
            </a:extLst>
          </p:cNvPr>
          <p:cNvGrpSpPr/>
          <p:nvPr/>
        </p:nvGrpSpPr>
        <p:grpSpPr>
          <a:xfrm>
            <a:off x="738901" y="2909094"/>
            <a:ext cx="1247741" cy="1456652"/>
            <a:chOff x="592722" y="3028046"/>
            <a:chExt cx="1247741" cy="14566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FA0470-9611-249D-1280-2FA2256CA704}"/>
                </a:ext>
              </a:extLst>
            </p:cNvPr>
            <p:cNvSpPr/>
            <p:nvPr/>
          </p:nvSpPr>
          <p:spPr>
            <a:xfrm>
              <a:off x="741529" y="3028046"/>
              <a:ext cx="1023610" cy="1023613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Text Placeholder 6">
              <a:extLst>
                <a:ext uri="{FF2B5EF4-FFF2-40B4-BE49-F238E27FC236}">
                  <a16:creationId xmlns:a16="http://schemas.microsoft.com/office/drawing/2014/main" id="{C07BC89A-E989-CAE4-215A-AB742CD4D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22" y="3349563"/>
              <a:ext cx="1247741" cy="21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9944" tIns="0" rIns="89972" bIns="46786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en-GB" sz="1800">
                  <a:solidFill>
                    <a:srgbClr val="00E200"/>
                  </a:solidFill>
                  <a:latin typeface="Merriweather"/>
                  <a:cs typeface="Merriweather" panose="02000000000000000000" pitchFamily="2" charset="77"/>
                </a:rPr>
                <a:t>(£0.3m)</a:t>
              </a:r>
              <a:endParaRPr lang="en-GB" sz="1800">
                <a:solidFill>
                  <a:srgbClr val="00E200"/>
                </a:solidFill>
                <a:latin typeface="Merriweather" panose="02000000000000000000" pitchFamily="2" charset="77"/>
                <a:cs typeface="Merriweather" panose="02000000000000000000" pitchFamily="2" charset="77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DF3EB0F1-9115-8630-C8E2-8D399BF35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51" y="3607060"/>
              <a:ext cx="1033767" cy="16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0941" rIns="0" bIns="60941" anchor="t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1100">
                  <a:solidFill>
                    <a:prstClr val="white"/>
                  </a:solidFill>
                  <a:latin typeface="Arial"/>
                </a:rPr>
                <a:t>Net debt</a:t>
              </a:r>
            </a:p>
          </p:txBody>
        </p:sp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990A974E-F0DE-E4D4-4DFE-798728D9C534}"/>
                </a:ext>
              </a:extLst>
            </p:cNvPr>
            <p:cNvSpPr/>
            <p:nvPr/>
          </p:nvSpPr>
          <p:spPr>
            <a:xfrm>
              <a:off x="709247" y="4164660"/>
              <a:ext cx="1127437" cy="320038"/>
            </a:xfrm>
            <a:prstGeom prst="roundRect">
              <a:avLst>
                <a:gd name="adj" fmla="val 25167"/>
              </a:avLst>
            </a:prstGeom>
            <a:solidFill>
              <a:schemeClr val="bg1">
                <a:lumMod val="90000"/>
                <a:lumOff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6786" tIns="60941" rIns="0" bIns="60941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>
                <a:defRPr/>
              </a:pPr>
              <a:r>
                <a:rPr lang="en-GB" sz="1050" b="1">
                  <a:solidFill>
                    <a:srgbClr val="00E200"/>
                  </a:solidFill>
                  <a:latin typeface="Arial"/>
                  <a:cs typeface="Arial"/>
                </a:rPr>
                <a:t>-£0.9m vs. PY</a:t>
              </a:r>
              <a:endParaRPr lang="en-GB" sz="1050" b="1">
                <a:solidFill>
                  <a:srgbClr val="00E200"/>
                </a:solidFill>
                <a:latin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4691823-9AEA-C93F-41B7-62BFD68E5E9B}"/>
              </a:ext>
            </a:extLst>
          </p:cNvPr>
          <p:cNvGrpSpPr/>
          <p:nvPr/>
        </p:nvGrpSpPr>
        <p:grpSpPr>
          <a:xfrm>
            <a:off x="4783165" y="445401"/>
            <a:ext cx="4076109" cy="1023357"/>
            <a:chOff x="4783164" y="445400"/>
            <a:chExt cx="4076109" cy="102335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CE8A6F4-E3BF-A396-403A-7315F97A91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783164" y="446166"/>
              <a:ext cx="342303" cy="34230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A88ED8-C1CD-C9B4-B223-E57367051E37}"/>
                </a:ext>
              </a:extLst>
            </p:cNvPr>
            <p:cNvSpPr txBox="1"/>
            <p:nvPr/>
          </p:nvSpPr>
          <p:spPr>
            <a:xfrm>
              <a:off x="5159499" y="445400"/>
              <a:ext cx="3699774" cy="1023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543">
                <a:spcAft>
                  <a:spcPts val="300"/>
                </a:spcAft>
                <a:defRPr/>
              </a:pPr>
              <a:r>
                <a:rPr lang="en-GB" sz="1050" b="1">
                  <a:solidFill>
                    <a:srgbClr val="008300"/>
                  </a:solidFill>
                  <a:latin typeface="Arial" panose="020B0604020202020204"/>
                </a:rPr>
                <a:t>Return to adjusted EBITDA profit in H2</a:t>
              </a:r>
              <a:endParaRPr lang="en-GB" sz="1050">
                <a:solidFill>
                  <a:srgbClr val="008300"/>
                </a:solidFill>
                <a:latin typeface="Arial" panose="020B0604020202020204"/>
                <a:cs typeface="Arial"/>
              </a:endParaRPr>
            </a:p>
            <a:p>
              <a:pPr marL="186690" lvl="3" indent="-170815" defTabSz="1371052">
                <a:spcAft>
                  <a:spcPts val="3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 err="1">
                  <a:solidFill>
                    <a:srgbClr val="000000"/>
                  </a:solidFill>
                  <a:latin typeface="Arial" panose="020B0604020202020204"/>
                </a:rPr>
                <a:t>Adj</a:t>
              </a: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 EBITDA loss in H1 of £1.0m was converted into an overall adjusted EBITDA profit of £0.6m.</a:t>
              </a:r>
            </a:p>
            <a:p>
              <a:pPr marL="186690" lvl="3" indent="-170815" defTabSz="1371052">
                <a:spcAft>
                  <a:spcPts val="10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Significant reduction in costs, down 19% year on year, driven by annualised impact of FY25 and FY26 reduction, continued operational efficiencies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16C5A5-0E65-9846-60E1-666D8FF99BAB}"/>
              </a:ext>
            </a:extLst>
          </p:cNvPr>
          <p:cNvGrpSpPr/>
          <p:nvPr/>
        </p:nvGrpSpPr>
        <p:grpSpPr>
          <a:xfrm>
            <a:off x="4826271" y="1531731"/>
            <a:ext cx="4337928" cy="1354217"/>
            <a:chOff x="4826270" y="1512681"/>
            <a:chExt cx="4337928" cy="135421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0C4AF14-0060-DBD4-7E16-492A3DA97E4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826270" y="1521393"/>
              <a:ext cx="284226" cy="28422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DEC1AF-55C0-5F11-D27A-A45047A6D17D}"/>
                </a:ext>
              </a:extLst>
            </p:cNvPr>
            <p:cNvSpPr txBox="1"/>
            <p:nvPr/>
          </p:nvSpPr>
          <p:spPr>
            <a:xfrm>
              <a:off x="5159498" y="1512681"/>
              <a:ext cx="4004700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543">
                <a:spcAft>
                  <a:spcPts val="300"/>
                </a:spcAft>
                <a:defRPr/>
              </a:pPr>
              <a:r>
                <a:rPr lang="en-GB" sz="1050" b="1">
                  <a:solidFill>
                    <a:srgbClr val="008300"/>
                  </a:solidFill>
                  <a:latin typeface="Arial" panose="020B0604020202020204"/>
                </a:rPr>
                <a:t>Reduction in revenue</a:t>
              </a:r>
              <a:endParaRPr lang="en-GB" sz="1050">
                <a:solidFill>
                  <a:srgbClr val="008300"/>
                </a:solidFill>
                <a:latin typeface="Arial" panose="020B0604020202020204"/>
                <a:cs typeface="Arial"/>
              </a:endParaRPr>
            </a:p>
            <a:p>
              <a:pPr marL="15875" lvl="3" defTabSz="1371052">
                <a:spcAft>
                  <a:spcPts val="300"/>
                </a:spcAft>
                <a:buClr>
                  <a:srgbClr val="005448">
                    <a:lumMod val="75000"/>
                    <a:lumOff val="25000"/>
                  </a:srgbClr>
                </a:buClr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Revenues of £29.9m, down -23% on FY25</a:t>
              </a:r>
            </a:p>
            <a:p>
              <a:pPr marL="187320" lvl="3" indent="-171446" defTabSz="1371052">
                <a:spcAft>
                  <a:spcPts val="3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EMEA: revenue of £18.9m increased 7% from prior year when compared to £17.6m revenue excluding the £6.3m multi-year framework agreement with a major UK client (21% decrease from £23.9m when including the multi-year framework). </a:t>
              </a:r>
            </a:p>
            <a:p>
              <a:pPr marL="187320" lvl="3" indent="-171446" defTabSz="1371052">
                <a:spcAft>
                  <a:spcPts val="3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US: weak performance down 25% on prior year to £11.0m </a:t>
              </a:r>
              <a:br>
                <a:rPr lang="en-GB" sz="900">
                  <a:solidFill>
                    <a:srgbClr val="000000"/>
                  </a:solidFill>
                  <a:highlight>
                    <a:srgbClr val="FFFF00"/>
                  </a:highlight>
                  <a:latin typeface="Arial" panose="020B0604020202020204"/>
                </a:rPr>
              </a:br>
              <a:endParaRPr lang="en-GB" sz="1000" b="1">
                <a:solidFill>
                  <a:srgbClr val="005448">
                    <a:lumMod val="75000"/>
                    <a:lumOff val="25000"/>
                  </a:srgbClr>
                </a:solidFill>
                <a:highlight>
                  <a:srgbClr val="FFFF00"/>
                </a:highlight>
                <a:latin typeface="Arial" panose="020B0604020202020204"/>
                <a:cs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EACCE9-E129-3DF7-6023-B595A0D07CB5}"/>
              </a:ext>
            </a:extLst>
          </p:cNvPr>
          <p:cNvGrpSpPr/>
          <p:nvPr/>
        </p:nvGrpSpPr>
        <p:grpSpPr>
          <a:xfrm>
            <a:off x="4672485" y="2621788"/>
            <a:ext cx="4421314" cy="883265"/>
            <a:chOff x="4672484" y="2621786"/>
            <a:chExt cx="4421314" cy="883265"/>
          </a:xfrm>
        </p:grpSpPr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0F5077AD-C49B-54FF-2237-505D5B24F1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2484" y="2621786"/>
              <a:ext cx="629744" cy="62974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A03061-4C4E-1CEA-E46C-B73AC8702B0B}"/>
                </a:ext>
              </a:extLst>
            </p:cNvPr>
            <p:cNvSpPr txBox="1"/>
            <p:nvPr/>
          </p:nvSpPr>
          <p:spPr>
            <a:xfrm>
              <a:off x="5159499" y="2720221"/>
              <a:ext cx="3934299" cy="78483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defTabSz="685543">
                <a:spcAft>
                  <a:spcPts val="300"/>
                </a:spcAft>
                <a:defRPr/>
              </a:pPr>
              <a:r>
                <a:rPr lang="en-GB" sz="1050" b="1">
                  <a:solidFill>
                    <a:srgbClr val="008300"/>
                  </a:solidFill>
                  <a:latin typeface="Arial" panose="020B0604020202020204"/>
                </a:rPr>
                <a:t>Company liquidity remains tight but manageable</a:t>
              </a:r>
            </a:p>
            <a:p>
              <a:pPr marL="186690" lvl="3" indent="-170815" defTabSz="1371052">
                <a:spcAft>
                  <a:spcPts val="3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Net debt (£0.3m) (FY25: £0.6m) </a:t>
              </a:r>
            </a:p>
            <a:p>
              <a:pPr marL="186690" lvl="3" indent="-170815" defTabSz="1371052">
                <a:spcAft>
                  <a:spcPts val="3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</a:rPr>
                <a:t>Further £2m cost savings initiated in Q1 27</a:t>
              </a:r>
            </a:p>
            <a:p>
              <a:pPr marL="186690" lvl="3" indent="-170815" defTabSz="1371052">
                <a:spcAft>
                  <a:spcPts val="10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£2m overdraft facility renewed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85C633-6772-2026-8572-DCB95993825B}"/>
              </a:ext>
            </a:extLst>
          </p:cNvPr>
          <p:cNvGrpSpPr/>
          <p:nvPr/>
        </p:nvGrpSpPr>
        <p:grpSpPr>
          <a:xfrm>
            <a:off x="4715505" y="3384061"/>
            <a:ext cx="4438402" cy="1448372"/>
            <a:chOff x="4715505" y="3441211"/>
            <a:chExt cx="4337849" cy="1448372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8C93F219-463B-8673-CFAE-3FA7805E371D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15505" y="3441211"/>
              <a:ext cx="586723" cy="56449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26A76A-16DF-692E-78A3-497EC694F28A}"/>
                </a:ext>
              </a:extLst>
            </p:cNvPr>
            <p:cNvSpPr txBox="1"/>
            <p:nvPr/>
          </p:nvSpPr>
          <p:spPr>
            <a:xfrm>
              <a:off x="5149440" y="3550755"/>
              <a:ext cx="3903914" cy="133882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defTabSz="685543">
                <a:spcAft>
                  <a:spcPts val="300"/>
                </a:spcAft>
                <a:defRPr/>
              </a:pPr>
              <a:r>
                <a:rPr lang="en-GB" sz="1050" b="1">
                  <a:solidFill>
                    <a:srgbClr val="008300"/>
                  </a:solidFill>
                  <a:latin typeface="Arial" panose="020B0604020202020204"/>
                  <a:cs typeface="Arial"/>
                </a:rPr>
                <a:t>Pl</a:t>
              </a:r>
              <a:r>
                <a:rPr lang="en-GB" sz="1050" b="1">
                  <a:solidFill>
                    <a:srgbClr val="008300"/>
                  </a:solidFill>
                  <a:cs typeface="Arial"/>
                </a:rPr>
                <a:t>atform build to partner, continued</a:t>
              </a:r>
              <a:endParaRPr lang="en-GB" sz="800">
                <a:solidFill>
                  <a:srgbClr val="000000"/>
                </a:solidFill>
              </a:endParaRPr>
            </a:p>
            <a:p>
              <a:pPr marL="186690" lvl="3" indent="-170815" defTabSz="1371052">
                <a:spcAft>
                  <a:spcPts val="3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As a continuation of the strategy to leverage platform partnerships, the decision was made in Mar 2026 to transition the internally developed diagnostics platform to a third-party platform.</a:t>
              </a:r>
            </a:p>
            <a:p>
              <a:pPr marL="186690" lvl="3" indent="-170815" defTabSz="1371052">
                <a:spcAft>
                  <a:spcPts val="3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This resulted in a one-off non-cash impairment of £3.0m </a:t>
              </a:r>
              <a:br>
                <a:rPr lang="en-GB" sz="900">
                  <a:solidFill>
                    <a:srgbClr val="000000"/>
                  </a:solidFill>
                  <a:latin typeface="Arial" panose="020B0604020202020204"/>
                </a:rPr>
              </a:b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which was recognised in Mar 2026.</a:t>
              </a:r>
            </a:p>
            <a:p>
              <a:pPr marL="186690" lvl="3" indent="-170815" defTabSz="1371052">
                <a:spcAft>
                  <a:spcPts val="600"/>
                </a:spcAft>
                <a:buClr>
                  <a:srgbClr val="00E200">
                    <a:lumMod val="75000"/>
                  </a:srgbClr>
                </a:buClr>
                <a:buFont typeface="Arial" panose="020B0604020202020204" pitchFamily="34" charset="0"/>
                <a:buChar char="•"/>
                <a:defRPr/>
              </a:pPr>
              <a:r>
                <a:rPr lang="en-GB" sz="900">
                  <a:solidFill>
                    <a:srgbClr val="000000"/>
                  </a:solidFill>
                  <a:latin typeface="Arial" panose="020B0604020202020204"/>
                </a:rPr>
                <a:t>The new platform is expected to make diagnostics easier to buy, easier to sell and easier to deliver.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4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B304-F2BF-1D72-E015-ADDFF16F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C30774C7-933D-0E22-A9C1-ECC56173BED3}"/>
              </a:ext>
            </a:extLst>
          </p:cNvPr>
          <p:cNvSpPr txBox="1">
            <a:spLocks/>
          </p:cNvSpPr>
          <p:nvPr/>
        </p:nvSpPr>
        <p:spPr>
          <a:xfrm>
            <a:off x="689614" y="2016904"/>
            <a:ext cx="3515184" cy="87619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99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9330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246" indent="-18091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575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83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6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opportunity</a:t>
            </a:r>
          </a:p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>
                <a:solidFill>
                  <a:srgbClr val="FFFFFF"/>
                </a:solidFill>
                <a:latin typeface="Arial" panose="020B0604020202020204"/>
              </a:rPr>
              <a:t>and strategy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F71474-6E8B-B09B-D463-B501B7FB4B06}"/>
              </a:ext>
            </a:extLst>
          </p:cNvPr>
          <p:cNvSpPr/>
          <p:nvPr/>
        </p:nvSpPr>
        <p:spPr>
          <a:xfrm>
            <a:off x="689614" y="1231472"/>
            <a:ext cx="627400" cy="627400"/>
          </a:xfrm>
          <a:prstGeom prst="ellipse">
            <a:avLst/>
          </a:prstGeom>
          <a:gradFill>
            <a:gsLst>
              <a:gs pos="96000">
                <a:schemeClr val="accent1"/>
              </a:gs>
              <a:gs pos="0">
                <a:srgbClr val="00E3B8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5F57F49-FD2C-3F37-067C-3364B04920B2}"/>
              </a:ext>
            </a:extLst>
          </p:cNvPr>
          <p:cNvSpPr txBox="1">
            <a:spLocks/>
          </p:cNvSpPr>
          <p:nvPr/>
        </p:nvSpPr>
        <p:spPr>
          <a:xfrm>
            <a:off x="831200" y="1333238"/>
            <a:ext cx="525669" cy="4393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597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30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246" indent="-18091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575" indent="-179330" algn="l" defTabSz="91410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+mj-lt"/>
              <a:buAutoNum type="arabicPeriod"/>
              <a:defRPr sz="4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83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34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86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7" indent="-228526" algn="l" defTabSz="91410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0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9788DE-B437-E113-A7EB-83CC765DA05B}"/>
              </a:ext>
            </a:extLst>
          </p:cNvPr>
          <p:cNvSpPr/>
          <p:nvPr/>
        </p:nvSpPr>
        <p:spPr>
          <a:xfrm>
            <a:off x="5724469" y="0"/>
            <a:ext cx="3419531" cy="36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err="1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E307505-4799-3199-3CBD-6DC58C8073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4685624" y="-924406"/>
            <a:ext cx="4874996" cy="48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02E4-42D0-B551-4355-DB825894E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E310FB5B-BD55-9164-175F-36893998EE9B}"/>
              </a:ext>
            </a:extLst>
          </p:cNvPr>
          <p:cNvSpPr/>
          <p:nvPr/>
        </p:nvSpPr>
        <p:spPr>
          <a:xfrm>
            <a:off x="446634" y="1354139"/>
            <a:ext cx="4026693" cy="33358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0" rtlCol="0" anchor="ctr"/>
          <a:lstStyle/>
          <a:p>
            <a:pPr marL="0" marR="0" lvl="0" indent="0" algn="ctr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9219790-E4F6-DF1D-8223-FE232EA5AD24}"/>
              </a:ext>
            </a:extLst>
          </p:cNvPr>
          <p:cNvSpPr/>
          <p:nvPr/>
        </p:nvSpPr>
        <p:spPr>
          <a:xfrm>
            <a:off x="4670674" y="1354138"/>
            <a:ext cx="4026692" cy="319458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21212">
                  <a:alpha val="0"/>
                </a:srgbClr>
              </a:gs>
              <a:gs pos="33000">
                <a:srgbClr val="121212">
                  <a:alpha val="4587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396000" rtlCol="0" anchor="t"/>
          <a:lstStyle/>
          <a:p>
            <a:pPr marL="171450" marR="0" lvl="0" indent="-171450" algn="l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E2B7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Highly fragmented market; no end-to-end talent providers. Largest player in the market &lt;1%</a:t>
            </a:r>
          </a:p>
          <a:p>
            <a:pPr marL="171450" lvl="0" indent="-171450">
              <a:spcAft>
                <a:spcPts val="600"/>
              </a:spcAft>
              <a:buClr>
                <a:srgbClr val="00E2B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111211"/>
                </a:solidFill>
                <a:cs typeface="Arial"/>
              </a:rPr>
              <a:t>HR budgets under pressure. 51% of Chief Human Resource Officers report cutting staff. </a:t>
            </a:r>
          </a:p>
          <a:p>
            <a:pPr marL="171450" lvl="0" indent="-171450">
              <a:spcAft>
                <a:spcPts val="600"/>
              </a:spcAft>
              <a:buClr>
                <a:srgbClr val="00E2B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Many HR-tech entrants and platforms backed </a:t>
            </a:r>
            <a:b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significant private equity funding. But clients struggle with employee adoption</a:t>
            </a:r>
          </a:p>
          <a:p>
            <a:pPr marL="171450" lvl="0" indent="-171450">
              <a:spcAft>
                <a:spcPts val="600"/>
              </a:spcAft>
              <a:buClr>
                <a:srgbClr val="00E2B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111211"/>
                </a:solidFill>
                <a:cs typeface="Arial"/>
              </a:rPr>
              <a:t>Priority “core skills” ranked by employers. Highly aligned to </a:t>
            </a:r>
            <a:r>
              <a:rPr lang="en-GB" sz="1100" err="1">
                <a:solidFill>
                  <a:srgbClr val="111211"/>
                </a:solidFill>
                <a:cs typeface="Arial"/>
              </a:rPr>
              <a:t>MindGym</a:t>
            </a:r>
            <a:r>
              <a:rPr lang="en-GB" sz="1100">
                <a:solidFill>
                  <a:srgbClr val="111211"/>
                </a:solidFill>
                <a:cs typeface="Arial"/>
              </a:rPr>
              <a:t> areas of expertise – e.g. Resilience, flexibility &amp; agility (~67%) and Leadership &amp; social influence (61%)</a:t>
            </a:r>
          </a:p>
          <a:p>
            <a:pPr marL="171450" lvl="0" indent="-171450">
              <a:spcAft>
                <a:spcPts val="600"/>
              </a:spcAft>
              <a:buClr>
                <a:srgbClr val="00E2B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111211"/>
                </a:solidFill>
                <a:latin typeface="Arial" panose="020B0604020202020204"/>
                <a:cs typeface="Arial"/>
              </a:rPr>
              <a:t>“Legacy leadership” seen as the biggest handbrake on AI transformation efforts, which is leading to increased investments in leadership development </a:t>
            </a:r>
            <a:endParaRPr lang="en-GB" sz="1100">
              <a:solidFill>
                <a:srgbClr val="111211"/>
              </a:solidFill>
              <a:latin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464345-B958-8C37-2EF6-7A1EDC66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34" y="453553"/>
            <a:ext cx="7986550" cy="650947"/>
          </a:xfrm>
        </p:spPr>
        <p:txBody>
          <a:bodyPr lIns="0" tIns="0" rIns="0" bIns="0" anchor="t">
            <a:spAutoFit/>
          </a:bodyPr>
          <a:lstStyle/>
          <a:p>
            <a:r>
              <a:rPr lang="en-GB" sz="2350">
                <a:latin typeface="Arial"/>
                <a:cs typeface="Arial"/>
              </a:rPr>
              <a:t>Significant L&amp;D market opportunity with current HR budget headwinds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09705E-7824-D44C-4AE4-DD98BD4C533F}"/>
              </a:ext>
            </a:extLst>
          </p:cNvPr>
          <p:cNvSpPr txBox="1"/>
          <p:nvPr/>
        </p:nvSpPr>
        <p:spPr>
          <a:xfrm>
            <a:off x="1007595" y="4329509"/>
            <a:ext cx="34657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 Corporate Training Market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7803F6-5007-FE64-CA5B-FA806E76B284}"/>
              </a:ext>
            </a:extLst>
          </p:cNvPr>
          <p:cNvSpPr txBox="1"/>
          <p:nvPr/>
        </p:nvSpPr>
        <p:spPr>
          <a:xfrm>
            <a:off x="773024" y="2976620"/>
            <a:ext cx="3126429" cy="57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26" marR="0" lvl="0" indent="-228526" algn="l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228526" marR="0" lvl="0" indent="-228526" algn="l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64" name="Rectangle: Rounded Corners 3">
            <a:extLst>
              <a:ext uri="{FF2B5EF4-FFF2-40B4-BE49-F238E27FC236}">
                <a16:creationId xmlns:a16="http://schemas.microsoft.com/office/drawing/2014/main" id="{FE80DD8E-32BF-2567-4423-63667D54144C}"/>
              </a:ext>
            </a:extLst>
          </p:cNvPr>
          <p:cNvSpPr/>
          <p:nvPr/>
        </p:nvSpPr>
        <p:spPr>
          <a:xfrm>
            <a:off x="431800" y="1354139"/>
            <a:ext cx="4041527" cy="32548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$353B Corporate L&amp;D Market</a:t>
            </a:r>
          </a:p>
        </p:txBody>
      </p:sp>
      <p:sp>
        <p:nvSpPr>
          <p:cNvPr id="71" name="Rectangle: Rounded Corners 3">
            <a:extLst>
              <a:ext uri="{FF2B5EF4-FFF2-40B4-BE49-F238E27FC236}">
                <a16:creationId xmlns:a16="http://schemas.microsoft.com/office/drawing/2014/main" id="{04250D98-EE5B-5605-2849-30D87945A98D}"/>
              </a:ext>
            </a:extLst>
          </p:cNvPr>
          <p:cNvSpPr/>
          <p:nvPr/>
        </p:nvSpPr>
        <p:spPr>
          <a:xfrm>
            <a:off x="4675968" y="1354139"/>
            <a:ext cx="4016144" cy="32548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Dynamics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860D855-A9D6-7C38-6168-5C5ADFA25DA5}"/>
              </a:ext>
            </a:extLst>
          </p:cNvPr>
          <p:cNvSpPr txBox="1">
            <a:spLocks/>
          </p:cNvSpPr>
          <p:nvPr/>
        </p:nvSpPr>
        <p:spPr>
          <a:xfrm>
            <a:off x="1180960" y="4771905"/>
            <a:ext cx="2865745" cy="266631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lang="en-GB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FY25 Investor Presentation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DA8E91-585C-D881-B1C3-743CD7C9FF4C}"/>
              </a:ext>
            </a:extLst>
          </p:cNvPr>
          <p:cNvGrpSpPr/>
          <p:nvPr/>
        </p:nvGrpSpPr>
        <p:grpSpPr>
          <a:xfrm>
            <a:off x="2030412" y="1778670"/>
            <a:ext cx="2403635" cy="1759804"/>
            <a:chOff x="2365671" y="2109989"/>
            <a:chExt cx="3039393" cy="224384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D92D054-A263-03F9-41A1-E5AB02056F8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365671" y="2109989"/>
            <a:ext cx="3039393" cy="2243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AED22E-0E9B-02F9-ACEB-D4484BC9B60B}"/>
                </a:ext>
              </a:extLst>
            </p:cNvPr>
            <p:cNvSpPr txBox="1"/>
            <p:nvPr/>
          </p:nvSpPr>
          <p:spPr>
            <a:xfrm>
              <a:off x="3219065" y="2674451"/>
              <a:ext cx="564864" cy="197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37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Aktiv Grotesk" panose="020B0504020202020204" pitchFamily="34" charset="0"/>
                  <a:cs typeface="Aktiv Grotesk" panose="020B0504020202020204" pitchFamily="34" charset="0"/>
                </a:rPr>
                <a:t>$80B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6D2141A-31CF-4BD0-30BF-5F1DCDC28C32}"/>
              </a:ext>
            </a:extLst>
          </p:cNvPr>
          <p:cNvSpPr txBox="1"/>
          <p:nvPr/>
        </p:nvSpPr>
        <p:spPr>
          <a:xfrm>
            <a:off x="883473" y="2352248"/>
            <a:ext cx="1531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  <a:t>Leadership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  <a:t>and interpersonal skills training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7EC76-537D-EBAE-0C27-903E97C0303D}"/>
              </a:ext>
            </a:extLst>
          </p:cNvPr>
          <p:cNvSpPr txBox="1"/>
          <p:nvPr/>
        </p:nvSpPr>
        <p:spPr>
          <a:xfrm>
            <a:off x="754336" y="3477836"/>
            <a:ext cx="3718992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indent="-180975" algn="l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E200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  <a:t>$80B market in leadership and interpersonal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  <a:t>skills – </a:t>
            </a:r>
            <a:r>
              <a: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  <a:t>MindGym’s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Aktiv Grotesk" panose="020B0504020202020204" pitchFamily="34" charset="0"/>
                <a:cs typeface="Aktiv Grotesk" panose="020B0504020202020204" pitchFamily="34" charset="0"/>
              </a:rPr>
              <a:t> core areas of expertise</a:t>
            </a:r>
          </a:p>
          <a:p>
            <a:pPr marL="0" marR="0" lvl="0" indent="0" algn="l" defTabSz="9137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EE6618-01CE-35CB-365E-86A952119C01}"/>
              </a:ext>
            </a:extLst>
          </p:cNvPr>
          <p:cNvSpPr txBox="1"/>
          <p:nvPr/>
        </p:nvSpPr>
        <p:spPr>
          <a:xfrm>
            <a:off x="5787383" y="4771905"/>
            <a:ext cx="31744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lang="en-US" sz="800" err="1"/>
              <a:t>Fosway</a:t>
            </a:r>
            <a:r>
              <a:rPr lang="en-US" sz="800"/>
              <a:t> Group “New HR Realities” research (2026)</a:t>
            </a:r>
            <a:endParaRPr kumimoji="0" lang="en-GB" sz="800" b="0" i="1" u="none" strike="noStrike" kern="120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MindGym 2026 Talent Management Trends survey report </a:t>
            </a:r>
          </a:p>
        </p:txBody>
      </p:sp>
    </p:spTree>
    <p:extLst>
      <p:ext uri="{BB962C8B-B14F-4D97-AF65-F5344CB8AC3E}">
        <p14:creationId xmlns:p14="http://schemas.microsoft.com/office/powerpoint/2010/main" val="20862106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58E28-93B1-41DA-79ED-BE24F7A32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EFD022-5674-63AA-7A32-891E80C4E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426" y="795384"/>
            <a:ext cx="8271774" cy="184666"/>
          </a:xfrm>
        </p:spPr>
        <p:txBody>
          <a:bodyPr/>
          <a:lstStyle/>
          <a:p>
            <a:r>
              <a:rPr lang="en-US" altLang="en-US" sz="1200">
                <a:ea typeface="Aktiv Grotesk" panose="020B0504020202020204"/>
              </a:rPr>
              <a:t>Many players, siloed, inconsistent data, slow and expensive to move through talent development cycle</a:t>
            </a:r>
            <a:endParaRPr lang="en-GB" altLang="en-US" sz="1200">
              <a:ea typeface="Aktiv Grotesk" panose="020B05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6BF1E-F341-DCB2-5569-46E45A46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26" y="458128"/>
            <a:ext cx="8271774" cy="332399"/>
          </a:xfrm>
        </p:spPr>
        <p:txBody>
          <a:bodyPr lIns="0" tIns="0" rIns="0" bIns="0" anchor="t">
            <a:spAutoFit/>
          </a:bodyPr>
          <a:lstStyle/>
          <a:p>
            <a:pPr>
              <a:defRPr/>
            </a:pPr>
            <a:r>
              <a:rPr lang="en-GB" sz="2400">
                <a:latin typeface="Arial"/>
                <a:ea typeface="Calibri"/>
                <a:cs typeface="Arial"/>
              </a:rPr>
              <a:t>Market today: fragmented and ready for disruption</a:t>
            </a:r>
            <a:endParaRPr lang="en-US" sz="240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281EC90-0B53-9811-F678-23A95E8FDFEA}"/>
              </a:ext>
            </a:extLst>
          </p:cNvPr>
          <p:cNvSpPr txBox="1">
            <a:spLocks/>
          </p:cNvSpPr>
          <p:nvPr/>
        </p:nvSpPr>
        <p:spPr>
          <a:xfrm>
            <a:off x="1140017" y="4844174"/>
            <a:ext cx="1298383" cy="10772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  Investor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1165C1-110A-E0BF-9F64-3AB12B742CB5}"/>
              </a:ext>
            </a:extLst>
          </p:cNvPr>
          <p:cNvGrpSpPr/>
          <p:nvPr/>
        </p:nvGrpSpPr>
        <p:grpSpPr>
          <a:xfrm>
            <a:off x="6174221" y="1279425"/>
            <a:ext cx="2537980" cy="397193"/>
            <a:chOff x="6174221" y="1279425"/>
            <a:chExt cx="2537980" cy="630814"/>
          </a:xfrm>
        </p:grpSpPr>
        <p:sp>
          <p:nvSpPr>
            <p:cNvPr id="48" name="Rounded Rectangle 54">
              <a:extLst>
                <a:ext uri="{FF2B5EF4-FFF2-40B4-BE49-F238E27FC236}">
                  <a16:creationId xmlns:a16="http://schemas.microsoft.com/office/drawing/2014/main" id="{85737529-D9A8-EEAA-B70A-5B066C6B3549}"/>
                </a:ext>
              </a:extLst>
            </p:cNvPr>
            <p:cNvSpPr/>
            <p:nvPr/>
          </p:nvSpPr>
          <p:spPr>
            <a:xfrm>
              <a:off x="6484501" y="1279425"/>
              <a:ext cx="2227700" cy="630814"/>
            </a:xfrm>
            <a:prstGeom prst="roundRect">
              <a:avLst>
                <a:gd name="adj" fmla="val 26628"/>
              </a:avLst>
            </a:prstGeom>
            <a:gradFill>
              <a:gsLst>
                <a:gs pos="0">
                  <a:schemeClr val="tx1"/>
                </a:gs>
                <a:gs pos="99000">
                  <a:schemeClr val="bg1">
                    <a:lumMod val="25000"/>
                    <a:lumOff val="75000"/>
                  </a:schemeClr>
                </a:gs>
              </a:gsLst>
              <a:lin ang="5400000" scaled="1"/>
            </a:gra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72000" bIns="72000" rtlCol="0" anchor="ctr"/>
            <a:lstStyle/>
            <a:p>
              <a:pPr marL="0" marR="0" lvl="0" indent="0" algn="l" defTabSz="685339" rtl="0" eaLnBrk="0" fontAlgn="base" latinLnBrk="0" hangingPunct="0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In-house</a:t>
              </a:r>
              <a:endPara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3F3CF42-215A-CEEE-EA46-5A59EC8BF6B7}"/>
                </a:ext>
              </a:extLst>
            </p:cNvPr>
            <p:cNvCxnSpPr>
              <a:cxnSpLocks/>
              <a:stCxn id="334" idx="3"/>
            </p:cNvCxnSpPr>
            <p:nvPr/>
          </p:nvCxnSpPr>
          <p:spPr>
            <a:xfrm>
              <a:off x="6174221" y="1597770"/>
              <a:ext cx="310280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65FBA-5DBA-CF30-132E-505837345BBF}"/>
              </a:ext>
            </a:extLst>
          </p:cNvPr>
          <p:cNvGrpSpPr/>
          <p:nvPr/>
        </p:nvGrpSpPr>
        <p:grpSpPr>
          <a:xfrm>
            <a:off x="3047352" y="1199878"/>
            <a:ext cx="3126869" cy="3227946"/>
            <a:chOff x="3047352" y="1199878"/>
            <a:chExt cx="3126869" cy="3227946"/>
          </a:xfrm>
        </p:grpSpPr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1EA8421D-FD0F-6D07-C199-D14EDEF16263}"/>
                </a:ext>
              </a:extLst>
            </p:cNvPr>
            <p:cNvSpPr/>
            <p:nvPr/>
          </p:nvSpPr>
          <p:spPr>
            <a:xfrm>
              <a:off x="5367949" y="1199878"/>
              <a:ext cx="791256" cy="7912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CFC9A329-E999-6115-B6C7-4C95D610D2ED}"/>
                </a:ext>
              </a:extLst>
            </p:cNvPr>
            <p:cNvSpPr txBox="1"/>
            <p:nvPr/>
          </p:nvSpPr>
          <p:spPr>
            <a:xfrm>
              <a:off x="5380439" y="1513131"/>
              <a:ext cx="7937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Prescribe</a:t>
              </a: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8AF1E8C-0C87-90B9-E2F2-6C9084537202}"/>
                </a:ext>
              </a:extLst>
            </p:cNvPr>
            <p:cNvSpPr/>
            <p:nvPr/>
          </p:nvSpPr>
          <p:spPr>
            <a:xfrm>
              <a:off x="3047352" y="1379696"/>
              <a:ext cx="3048128" cy="3048128"/>
            </a:xfrm>
            <a:prstGeom prst="arc">
              <a:avLst/>
            </a:prstGeom>
            <a:ln w="2540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4F41B6-92F4-00CE-D048-E4D50F81773A}"/>
              </a:ext>
            </a:extLst>
          </p:cNvPr>
          <p:cNvGrpSpPr/>
          <p:nvPr/>
        </p:nvGrpSpPr>
        <p:grpSpPr>
          <a:xfrm>
            <a:off x="2984794" y="1199878"/>
            <a:ext cx="3103559" cy="3234228"/>
            <a:chOff x="2984794" y="1199878"/>
            <a:chExt cx="3103559" cy="3234228"/>
          </a:xfrm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8321EB4D-D269-B2FA-5666-CEF38F6B5DA5}"/>
                </a:ext>
              </a:extLst>
            </p:cNvPr>
            <p:cNvSpPr/>
            <p:nvPr/>
          </p:nvSpPr>
          <p:spPr>
            <a:xfrm>
              <a:off x="2984794" y="1199878"/>
              <a:ext cx="791256" cy="7912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6F2E5201-35FE-0162-0B3B-18CE118CD89F}"/>
                </a:ext>
              </a:extLst>
            </p:cNvPr>
            <p:cNvSpPr txBox="1"/>
            <p:nvPr/>
          </p:nvSpPr>
          <p:spPr>
            <a:xfrm>
              <a:off x="2989395" y="1507342"/>
              <a:ext cx="7937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Diagnose</a:t>
              </a: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60EA21D5-347D-1ED6-4EB9-C6D8F6D14CEF}"/>
                </a:ext>
              </a:extLst>
            </p:cNvPr>
            <p:cNvSpPr/>
            <p:nvPr/>
          </p:nvSpPr>
          <p:spPr>
            <a:xfrm rot="16200000">
              <a:off x="3040225" y="1385978"/>
              <a:ext cx="3048128" cy="3048128"/>
            </a:xfrm>
            <a:prstGeom prst="arc">
              <a:avLst/>
            </a:prstGeom>
            <a:ln w="25400" cap="rnd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8596C7CB-E6B5-236F-995D-3B5D450B24C1}"/>
                </a:ext>
              </a:extLst>
            </p:cNvPr>
            <p:cNvSpPr/>
            <p:nvPr/>
          </p:nvSpPr>
          <p:spPr>
            <a:xfrm rot="5400000">
              <a:off x="4455026" y="1268599"/>
              <a:ext cx="294853" cy="25418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339737" dist="241923" dir="20520000" sx="200000" sy="200000" algn="ctr" rotWithShape="0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953BDC-836F-E9A1-785B-73D60DB3A3B5}"/>
              </a:ext>
            </a:extLst>
          </p:cNvPr>
          <p:cNvGrpSpPr/>
          <p:nvPr/>
        </p:nvGrpSpPr>
        <p:grpSpPr>
          <a:xfrm>
            <a:off x="2908224" y="1395691"/>
            <a:ext cx="3180129" cy="3250060"/>
            <a:chOff x="2908224" y="1395691"/>
            <a:chExt cx="3180129" cy="3250060"/>
          </a:xfrm>
        </p:grpSpPr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68748463-94EC-DD48-4C64-11E3C4D621E2}"/>
                </a:ext>
              </a:extLst>
            </p:cNvPr>
            <p:cNvSpPr/>
            <p:nvPr/>
          </p:nvSpPr>
          <p:spPr>
            <a:xfrm>
              <a:off x="2985807" y="3854495"/>
              <a:ext cx="791256" cy="7912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41D8EF10-064D-C68C-833F-282A359D71F3}"/>
                </a:ext>
              </a:extLst>
            </p:cNvPr>
            <p:cNvSpPr txBox="1"/>
            <p:nvPr/>
          </p:nvSpPr>
          <p:spPr>
            <a:xfrm>
              <a:off x="2983531" y="4180118"/>
              <a:ext cx="7937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rPr>
                <a:t>Evaluate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15C7463-7572-4FBE-3EBF-E5A3D801BB9F}"/>
                </a:ext>
              </a:extLst>
            </p:cNvPr>
            <p:cNvSpPr/>
            <p:nvPr/>
          </p:nvSpPr>
          <p:spPr>
            <a:xfrm rot="10800000">
              <a:off x="3040225" y="1395691"/>
              <a:ext cx="3048128" cy="3048128"/>
            </a:xfrm>
            <a:prstGeom prst="arc">
              <a:avLst/>
            </a:prstGeom>
            <a:ln w="25400" cap="rnd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8FCF5335-AC5F-A323-3B45-D46CB53E0D68}"/>
                </a:ext>
              </a:extLst>
            </p:cNvPr>
            <p:cNvSpPr/>
            <p:nvPr/>
          </p:nvSpPr>
          <p:spPr>
            <a:xfrm>
              <a:off x="2908224" y="2832007"/>
              <a:ext cx="294853" cy="25418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245712" dist="248063" dir="15669045" sx="200000" sy="200000" algn="ctr" rotWithShape="0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7B9574-F93C-5921-F9E1-1C7DBDC35EBF}"/>
              </a:ext>
            </a:extLst>
          </p:cNvPr>
          <p:cNvGrpSpPr/>
          <p:nvPr/>
        </p:nvGrpSpPr>
        <p:grpSpPr>
          <a:xfrm>
            <a:off x="3047352" y="1395691"/>
            <a:ext cx="3118277" cy="3250060"/>
            <a:chOff x="3047352" y="1395691"/>
            <a:chExt cx="3118277" cy="32500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4EA842-38A0-3B66-F3BF-76DCAC2F9E35}"/>
                </a:ext>
              </a:extLst>
            </p:cNvPr>
            <p:cNvGrpSpPr/>
            <p:nvPr/>
          </p:nvGrpSpPr>
          <p:grpSpPr>
            <a:xfrm>
              <a:off x="5368961" y="3854495"/>
              <a:ext cx="796668" cy="791256"/>
              <a:chOff x="5368961" y="3854495"/>
              <a:chExt cx="796668" cy="791256"/>
            </a:xfrm>
          </p:grpSpPr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B5070B3B-7921-8E29-FD8D-9BA96A2151A2}"/>
                  </a:ext>
                </a:extLst>
              </p:cNvPr>
              <p:cNvSpPr/>
              <p:nvPr/>
            </p:nvSpPr>
            <p:spPr>
              <a:xfrm>
                <a:off x="5368961" y="3854495"/>
                <a:ext cx="791256" cy="79125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6842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DE709594-6CB4-6B65-BAB4-205DF7D80C5C}"/>
                  </a:ext>
                </a:extLst>
              </p:cNvPr>
              <p:cNvSpPr txBox="1"/>
              <p:nvPr/>
            </p:nvSpPr>
            <p:spPr>
              <a:xfrm>
                <a:off x="5371847" y="4165484"/>
                <a:ext cx="79378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6842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11121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Develop</a:t>
                </a:r>
              </a:p>
            </p:txBody>
          </p:sp>
        </p:grp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F9E36AB6-AC1E-F9C2-8F58-F1ADC013C7E7}"/>
                </a:ext>
              </a:extLst>
            </p:cNvPr>
            <p:cNvSpPr/>
            <p:nvPr/>
          </p:nvSpPr>
          <p:spPr>
            <a:xfrm rot="5400000">
              <a:off x="3047352" y="1395691"/>
              <a:ext cx="3048128" cy="3048128"/>
            </a:xfrm>
            <a:prstGeom prst="arc">
              <a:avLst/>
            </a:prstGeom>
            <a:ln w="25400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4B4DB5EF-0C52-3A7E-B023-2592DDD29C12}"/>
                </a:ext>
              </a:extLst>
            </p:cNvPr>
            <p:cNvSpPr/>
            <p:nvPr/>
          </p:nvSpPr>
          <p:spPr>
            <a:xfrm rot="16200000">
              <a:off x="4418931" y="4304242"/>
              <a:ext cx="294853" cy="254184"/>
            </a:xfrm>
            <a:prstGeom prst="triangle">
              <a:avLst/>
            </a:prstGeom>
            <a:ln>
              <a:noFill/>
            </a:ln>
            <a:effectLst>
              <a:outerShdw blurRad="279400" dist="241923" dir="10104148" sx="200000" sy="200000" algn="ctr" rotWithShape="0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Triangle 28">
            <a:extLst>
              <a:ext uri="{FF2B5EF4-FFF2-40B4-BE49-F238E27FC236}">
                <a16:creationId xmlns:a16="http://schemas.microsoft.com/office/drawing/2014/main" id="{BC15D68A-F0B4-188A-3DE1-ADB2886CE8C8}"/>
              </a:ext>
            </a:extLst>
          </p:cNvPr>
          <p:cNvSpPr/>
          <p:nvPr/>
        </p:nvSpPr>
        <p:spPr>
          <a:xfrm rot="10800000">
            <a:off x="5940925" y="2832007"/>
            <a:ext cx="294853" cy="254184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254000" dist="38100" dir="5400000" sx="200000" sy="2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DF75C5F8-964C-F1C3-9259-11C9DCBBE4EE}"/>
              </a:ext>
            </a:extLst>
          </p:cNvPr>
          <p:cNvGrpSpPr/>
          <p:nvPr/>
        </p:nvGrpSpPr>
        <p:grpSpPr>
          <a:xfrm>
            <a:off x="445576" y="1557860"/>
            <a:ext cx="2586760" cy="2711304"/>
            <a:chOff x="445576" y="1557860"/>
            <a:chExt cx="2586760" cy="271130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634826D-4DCB-3F34-5951-EAE02D155415}"/>
                </a:ext>
              </a:extLst>
            </p:cNvPr>
            <p:cNvGrpSpPr/>
            <p:nvPr/>
          </p:nvGrpSpPr>
          <p:grpSpPr>
            <a:xfrm>
              <a:off x="445576" y="1557860"/>
              <a:ext cx="2586760" cy="2711304"/>
              <a:chOff x="445576" y="1557860"/>
              <a:chExt cx="2586760" cy="2711304"/>
            </a:xfrm>
          </p:grpSpPr>
          <p:sp>
            <p:nvSpPr>
              <p:cNvPr id="41" name="Left Bracket 40">
                <a:extLst>
                  <a:ext uri="{FF2B5EF4-FFF2-40B4-BE49-F238E27FC236}">
                    <a16:creationId xmlns:a16="http://schemas.microsoft.com/office/drawing/2014/main" id="{0B6326E6-CE4F-49D4-BA74-295A04AF041D}"/>
                  </a:ext>
                </a:extLst>
              </p:cNvPr>
              <p:cNvSpPr/>
              <p:nvPr/>
            </p:nvSpPr>
            <p:spPr>
              <a:xfrm>
                <a:off x="2700877" y="1557860"/>
                <a:ext cx="331459" cy="2711304"/>
              </a:xfrm>
              <a:prstGeom prst="leftBracket">
                <a:avLst>
                  <a:gd name="adj" fmla="val 131797"/>
                </a:avLst>
              </a:prstGeom>
              <a:noFill/>
              <a:ln w="1905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842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Rounded Rectangle 54">
                <a:extLst>
                  <a:ext uri="{FF2B5EF4-FFF2-40B4-BE49-F238E27FC236}">
                    <a16:creationId xmlns:a16="http://schemas.microsoft.com/office/drawing/2014/main" id="{B16C941B-E6BB-6D5C-2B2A-FCBF417D620A}"/>
                  </a:ext>
                </a:extLst>
              </p:cNvPr>
              <p:cNvSpPr/>
              <p:nvPr/>
            </p:nvSpPr>
            <p:spPr>
              <a:xfrm>
                <a:off x="445576" y="1813429"/>
                <a:ext cx="1989364" cy="2200167"/>
              </a:xfrm>
              <a:prstGeom prst="roundRect">
                <a:avLst>
                  <a:gd name="adj" fmla="val 9716"/>
                </a:avLst>
              </a:prstGeom>
              <a:gradFill>
                <a:gsLst>
                  <a:gs pos="0">
                    <a:schemeClr val="tx1"/>
                  </a:gs>
                  <a:gs pos="99000">
                    <a:schemeClr val="bg1">
                      <a:lumMod val="25000"/>
                      <a:lumOff val="75000"/>
                    </a:schemeClr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72000" bIns="72000" rtlCol="0" anchor="ctr"/>
              <a:lstStyle/>
              <a:p>
                <a:pPr marL="0" marR="0" lvl="0" indent="0" algn="ctr" defTabSz="685339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ts val="10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sng" strike="noStrike" kern="1200" cap="none" spc="0" normalizeH="0" baseline="0" noProof="0">
                    <a:ln>
                      <a:noFill/>
                    </a:ln>
                    <a:solidFill>
                      <a:srgbClr val="11121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Diagnostic providers</a:t>
                </a:r>
              </a:p>
              <a:p>
                <a:pPr marL="0" marR="0" lvl="0" indent="0" algn="ctr" defTabSz="685339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ts val="10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0" marR="0" lvl="0" indent="0" algn="ctr" defTabSz="685339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ts val="10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0" marR="0" lvl="0" indent="0" algn="ctr" defTabSz="685339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ts val="10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0" marR="0" lvl="0" indent="0" algn="ctr" defTabSz="685339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ts val="10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8475BB7A-370B-0CDE-EA22-FD269588626E}"/>
                  </a:ext>
                </a:extLst>
              </p:cNvPr>
              <p:cNvCxnSpPr>
                <a:stCxn id="42" idx="3"/>
                <a:endCxn id="41" idx="1"/>
              </p:cNvCxnSpPr>
              <p:nvPr/>
            </p:nvCxnSpPr>
            <p:spPr>
              <a:xfrm flipV="1">
                <a:off x="2434940" y="2913512"/>
                <a:ext cx="265937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A2F31C-3A30-97F9-6912-07D095F96E8A}"/>
                </a:ext>
              </a:extLst>
            </p:cNvPr>
            <p:cNvGrpSpPr/>
            <p:nvPr/>
          </p:nvGrpSpPr>
          <p:grpSpPr>
            <a:xfrm>
              <a:off x="834739" y="2298630"/>
              <a:ext cx="1113567" cy="1488338"/>
              <a:chOff x="809132" y="2194315"/>
              <a:chExt cx="1293670" cy="1729055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F36D035F-3242-13EC-A59B-53FB9DA16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27703" y="2194315"/>
                <a:ext cx="1245294" cy="25171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8373F88-D7D3-18E6-2DE1-9F65E940D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2257" y="2591233"/>
                <a:ext cx="725652" cy="13379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47297E9-E5A5-D2B2-E78E-0B628021D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33436" b="32720"/>
              <a:stretch>
                <a:fillRect/>
              </a:stretch>
            </p:blipFill>
            <p:spPr>
              <a:xfrm>
                <a:off x="809132" y="2888463"/>
                <a:ext cx="920489" cy="31153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5070DF3-9C1E-7B57-24F3-DA7E9E11B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6211" y="3309569"/>
                <a:ext cx="1056591" cy="16509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A122191-01CA-D9E4-54FC-E7C7C9C49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29984" b="30719"/>
              <a:stretch>
                <a:fillRect/>
              </a:stretch>
            </p:blipFill>
            <p:spPr>
              <a:xfrm>
                <a:off x="1118448" y="3662516"/>
                <a:ext cx="663802" cy="260854"/>
              </a:xfrm>
              <a:prstGeom prst="rect">
                <a:avLst/>
              </a:prstGeom>
            </p:spPr>
          </p:pic>
        </p:grp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8911B760-2A2A-A7D0-2969-9696E0581C02}"/>
              </a:ext>
            </a:extLst>
          </p:cNvPr>
          <p:cNvGrpSpPr/>
          <p:nvPr/>
        </p:nvGrpSpPr>
        <p:grpSpPr>
          <a:xfrm>
            <a:off x="6160219" y="1813429"/>
            <a:ext cx="2551982" cy="2938933"/>
            <a:chOff x="6160219" y="1813429"/>
            <a:chExt cx="2551982" cy="293893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CF245EE-C951-A6EB-DA1E-6D0E6E7164E1}"/>
                </a:ext>
              </a:extLst>
            </p:cNvPr>
            <p:cNvGrpSpPr/>
            <p:nvPr/>
          </p:nvGrpSpPr>
          <p:grpSpPr>
            <a:xfrm>
              <a:off x="6160219" y="1813429"/>
              <a:ext cx="2551982" cy="2938933"/>
              <a:chOff x="6160219" y="1813429"/>
              <a:chExt cx="2551982" cy="2938933"/>
            </a:xfrm>
          </p:grpSpPr>
          <p:sp>
            <p:nvSpPr>
              <p:cNvPr id="49" name="Rounded Rectangle 54">
                <a:extLst>
                  <a:ext uri="{FF2B5EF4-FFF2-40B4-BE49-F238E27FC236}">
                    <a16:creationId xmlns:a16="http://schemas.microsoft.com/office/drawing/2014/main" id="{2242190B-05E7-2A35-6070-28F1074A595A}"/>
                  </a:ext>
                </a:extLst>
              </p:cNvPr>
              <p:cNvSpPr/>
              <p:nvPr/>
            </p:nvSpPr>
            <p:spPr>
              <a:xfrm>
                <a:off x="6484501" y="1813429"/>
                <a:ext cx="2227700" cy="2938933"/>
              </a:xfrm>
              <a:prstGeom prst="roundRect">
                <a:avLst>
                  <a:gd name="adj" fmla="val 6536"/>
                </a:avLst>
              </a:prstGeom>
              <a:gradFill>
                <a:gsLst>
                  <a:gs pos="0">
                    <a:schemeClr val="tx1"/>
                  </a:gs>
                  <a:gs pos="99000">
                    <a:schemeClr val="bg1">
                      <a:lumMod val="25000"/>
                      <a:lumOff val="75000"/>
                    </a:schemeClr>
                  </a:gs>
                </a:gsLst>
                <a:lin ang="5400000" scaled="1"/>
              </a:gra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72000" bIns="72000" rtlCol="0" anchor="ctr"/>
              <a:lstStyle/>
              <a:p>
                <a:pPr marL="0" marR="0" lvl="0" indent="0" algn="l" defTabSz="685339" rtl="0" eaLnBrk="0" fontAlgn="base" latinLnBrk="0" hangingPunct="0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C0A0EF6-FAFB-D694-857D-4597C1F2A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0219" y="4250123"/>
                <a:ext cx="324282" cy="0"/>
              </a:xfrm>
              <a:prstGeom prst="line">
                <a:avLst/>
              </a:prstGeom>
              <a:ln w="1905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19920336-DCBA-1FD5-4975-F0742B4F6BFA}"/>
                </a:ext>
              </a:extLst>
            </p:cNvPr>
            <p:cNvSpPr txBox="1">
              <a:spLocks/>
            </p:cNvSpPr>
            <p:nvPr/>
          </p:nvSpPr>
          <p:spPr>
            <a:xfrm>
              <a:off x="6766457" y="1963982"/>
              <a:ext cx="583493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0" indent="0" algn="l" defTabSz="684008" rtl="0" eaLnBrk="1" fontAlgn="base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0" i="0" kern="1200">
                  <a:solidFill>
                    <a:srgbClr val="82828C"/>
                  </a:solidFill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defRPr>
              </a:lvl1pPr>
              <a:lvl2pPr marL="341211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8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6805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9602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4724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7402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0080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2756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008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 pitchFamily="34" charset="0"/>
                  <a:ea typeface="Aktiv Grotesk" panose="020B0504020202020204"/>
                  <a:cs typeface="Arial" panose="020B0604020202020204" pitchFamily="34" charset="0"/>
                </a:rPr>
                <a:t>Coaching</a:t>
              </a:r>
              <a:endParaRPr kumimoji="0" lang="en-GB" altLang="en-US" sz="1000" b="1" i="0" u="sng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 pitchFamily="34" charset="0"/>
                <a:ea typeface="Aktiv Grotesk" panose="020B0504020202020204"/>
                <a:cs typeface="Arial" panose="020B0604020202020204" pitchFamily="34" charset="0"/>
              </a:endParaRP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0E0B0473-F310-CDF2-AC63-BDB221AB95E8}"/>
                </a:ext>
              </a:extLst>
            </p:cNvPr>
            <p:cNvSpPr txBox="1">
              <a:spLocks/>
            </p:cNvSpPr>
            <p:nvPr/>
          </p:nvSpPr>
          <p:spPr>
            <a:xfrm>
              <a:off x="7849089" y="1986769"/>
              <a:ext cx="504946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0" indent="0" algn="l" defTabSz="684008" rtl="0" eaLnBrk="1" fontAlgn="base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0" i="0" kern="1200">
                  <a:solidFill>
                    <a:srgbClr val="82828C"/>
                  </a:solidFill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defRPr>
              </a:lvl1pPr>
              <a:lvl2pPr marL="341211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8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6805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9602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4724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7402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0080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2756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008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 pitchFamily="34" charset="0"/>
                  <a:ea typeface="Aktiv Grotesk" panose="020B0504020202020204"/>
                  <a:cs typeface="Arial" panose="020B0604020202020204" pitchFamily="34" charset="0"/>
                </a:rPr>
                <a:t>Training</a:t>
              </a:r>
              <a:endParaRPr kumimoji="0" lang="en-GB" altLang="en-US" sz="1000" b="1" i="0" u="sng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 pitchFamily="34" charset="0"/>
                <a:ea typeface="Aktiv Grotesk" panose="020B0504020202020204"/>
                <a:cs typeface="Arial" panose="020B0604020202020204" pitchFamily="34" charset="0"/>
              </a:endParaRPr>
            </a:p>
          </p:txBody>
        </p:sp>
        <p:sp>
          <p:nvSpPr>
            <p:cNvPr id="35" name="Text Placeholder 10">
              <a:extLst>
                <a:ext uri="{FF2B5EF4-FFF2-40B4-BE49-F238E27FC236}">
                  <a16:creationId xmlns:a16="http://schemas.microsoft.com/office/drawing/2014/main" id="{3E6728E9-368B-1F79-C78F-434F3227C204}"/>
                </a:ext>
              </a:extLst>
            </p:cNvPr>
            <p:cNvSpPr txBox="1">
              <a:spLocks/>
            </p:cNvSpPr>
            <p:nvPr/>
          </p:nvSpPr>
          <p:spPr>
            <a:xfrm>
              <a:off x="6862636" y="3446219"/>
              <a:ext cx="391133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0" indent="0" algn="l" defTabSz="684008" rtl="0" eaLnBrk="1" fontAlgn="base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0" i="0" kern="1200">
                  <a:solidFill>
                    <a:srgbClr val="82828C"/>
                  </a:solidFill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defRPr>
              </a:lvl1pPr>
              <a:lvl2pPr marL="341211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8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6805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9602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4724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7402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0080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2756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008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 pitchFamily="34" charset="0"/>
                  <a:ea typeface="Aktiv Grotesk" panose="020B0504020202020204"/>
                  <a:cs typeface="Arial" panose="020B0604020202020204" pitchFamily="34" charset="0"/>
                </a:rPr>
                <a:t>Digital</a:t>
              </a:r>
              <a:endParaRPr kumimoji="0" lang="en-GB" altLang="en-US" sz="1000" b="1" i="0" u="sng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 pitchFamily="34" charset="0"/>
                <a:ea typeface="Aktiv Grotesk" panose="020B0504020202020204"/>
                <a:cs typeface="Arial" panose="020B0604020202020204" pitchFamily="34" charset="0"/>
              </a:endParaRPr>
            </a:p>
          </p:txBody>
        </p:sp>
        <p:sp>
          <p:nvSpPr>
            <p:cNvPr id="36" name="Text Placeholder 10">
              <a:extLst>
                <a:ext uri="{FF2B5EF4-FFF2-40B4-BE49-F238E27FC236}">
                  <a16:creationId xmlns:a16="http://schemas.microsoft.com/office/drawing/2014/main" id="{08ABCD53-EB93-5A1F-DD9F-42E2B4D2E151}"/>
                </a:ext>
              </a:extLst>
            </p:cNvPr>
            <p:cNvSpPr txBox="1">
              <a:spLocks/>
            </p:cNvSpPr>
            <p:nvPr/>
          </p:nvSpPr>
          <p:spPr>
            <a:xfrm>
              <a:off x="8037442" y="3488464"/>
              <a:ext cx="128240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0" indent="0" algn="l" defTabSz="684008" rtl="0" eaLnBrk="1" fontAlgn="base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0" i="0" kern="1200">
                  <a:solidFill>
                    <a:srgbClr val="82828C"/>
                  </a:solidFill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defRPr>
              </a:lvl1pPr>
              <a:lvl2pPr marL="341211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8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6805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9602" algn="l" defTabSz="684008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4724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7402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0080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2756" indent="-171340" algn="l" defTabSz="685354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4008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111211"/>
                  </a:solidFill>
                  <a:effectLst/>
                  <a:uLnTx/>
                  <a:uFillTx/>
                  <a:latin typeface="Arial" panose="020B0604020202020204" pitchFamily="34" charset="0"/>
                  <a:ea typeface="Aktiv Grotesk" panose="020B0504020202020204"/>
                  <a:cs typeface="Arial" panose="020B0604020202020204" pitchFamily="34" charset="0"/>
                </a:rPr>
                <a:t>AI</a:t>
              </a:r>
              <a:endParaRPr kumimoji="0" lang="en-GB" altLang="en-US" sz="1000" b="1" i="0" u="sng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 pitchFamily="34" charset="0"/>
                <a:ea typeface="Aktiv Grotesk" panose="020B0504020202020204"/>
                <a:cs typeface="Arial" panose="020B060402020202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9EFF726-BAB2-7B0F-E03A-E2C3D8DC928C}"/>
                </a:ext>
              </a:extLst>
            </p:cNvPr>
            <p:cNvGrpSpPr/>
            <p:nvPr/>
          </p:nvGrpSpPr>
          <p:grpSpPr>
            <a:xfrm>
              <a:off x="6672441" y="3652646"/>
              <a:ext cx="778966" cy="834215"/>
              <a:chOff x="6193912" y="1925423"/>
              <a:chExt cx="1201817" cy="1287057"/>
            </a:xfrm>
          </p:grpSpPr>
          <p:pic>
            <p:nvPicPr>
              <p:cNvPr id="38" name="Picture 37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3C8E9DAB-D4C7-FE58-B79B-6DA42CBA7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1172" t="34809" r="14069" b="34573"/>
              <a:stretch/>
            </p:blipFill>
            <p:spPr>
              <a:xfrm>
                <a:off x="6770807" y="2111283"/>
                <a:ext cx="624922" cy="170626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8E591CD-FFBB-F4CF-B279-543152DBC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3912" y="1925423"/>
                <a:ext cx="666663" cy="9427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A43FA63-9C85-9AD1-E3B9-0DBBA1315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8490" y="2366297"/>
                <a:ext cx="666662" cy="21406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2098BDC-2A95-8BC0-1F1E-EF1238F56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4600" y="2595090"/>
                <a:ext cx="831129" cy="41556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60EA3E7-FE5E-FE96-DD87-3AA4549BC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8490" y="3046257"/>
                <a:ext cx="1067926" cy="166223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8E629DF-6C8D-DED6-0CCE-16167C15E6A3}"/>
                </a:ext>
              </a:extLst>
            </p:cNvPr>
            <p:cNvGrpSpPr/>
            <p:nvPr/>
          </p:nvGrpSpPr>
          <p:grpSpPr>
            <a:xfrm>
              <a:off x="7681959" y="2177871"/>
              <a:ext cx="839206" cy="1217785"/>
              <a:chOff x="4607226" y="1831694"/>
              <a:chExt cx="1294758" cy="1878844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A04AB63-1A09-73FD-BBCF-2A844A81C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7226" y="1831694"/>
                <a:ext cx="668094" cy="330706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5F09442-9440-A32D-71B2-D3AC2FC47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1265" y="2084896"/>
                <a:ext cx="522764" cy="26098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387BD12-49F2-7E72-E0AD-51429F328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 t="35029" b="34672"/>
              <a:stretch/>
            </p:blipFill>
            <p:spPr>
              <a:xfrm>
                <a:off x="4629310" y="2385441"/>
                <a:ext cx="676412" cy="20494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782F056-8E53-2C11-D7F9-7FBB84784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29310" y="2956207"/>
                <a:ext cx="973337" cy="648891"/>
              </a:xfrm>
              <a:prstGeom prst="rect">
                <a:avLst/>
              </a:prstGeom>
            </p:spPr>
          </p:pic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62B2A755-0F3C-41A4-222C-AD93944A0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4906563" y="3509331"/>
                <a:ext cx="995421" cy="201207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3E4DDC7E-B541-F2A2-5CFA-573E0E9D7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9919" y="2477913"/>
                <a:ext cx="416856" cy="62181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3AFA72-7647-B5FD-3CF7-357BB671F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06674" y="2815430"/>
                <a:ext cx="513906" cy="242976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8D1A76D-0262-B221-FADF-73C878EAA67A}"/>
                </a:ext>
              </a:extLst>
            </p:cNvPr>
            <p:cNvGrpSpPr/>
            <p:nvPr/>
          </p:nvGrpSpPr>
          <p:grpSpPr>
            <a:xfrm>
              <a:off x="6649112" y="2198124"/>
              <a:ext cx="818178" cy="997538"/>
              <a:chOff x="3062537" y="1893385"/>
              <a:chExt cx="1262315" cy="1539038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FE180F4-E988-03AB-A721-E678A6FC5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80562" y="1893385"/>
                <a:ext cx="778893" cy="30844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AD45FB-01C3-E19E-30B9-F9FB171FF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5870" y="2385441"/>
                <a:ext cx="1056287" cy="14300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454FE9D-3E92-3B57-2963-E987E2783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93200" y="2957129"/>
                <a:ext cx="1131652" cy="47529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10451E4-B705-3890-EDF9-85965C78D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62537" y="2728399"/>
                <a:ext cx="609776" cy="186259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742F5C9-566D-8C96-B8E2-0897E6DCE8D5}"/>
                </a:ext>
              </a:extLst>
            </p:cNvPr>
            <p:cNvGrpSpPr/>
            <p:nvPr/>
          </p:nvGrpSpPr>
          <p:grpSpPr>
            <a:xfrm>
              <a:off x="7816200" y="3704922"/>
              <a:ext cx="528115" cy="604767"/>
              <a:chOff x="7732352" y="1643085"/>
              <a:chExt cx="814795" cy="933058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AA75250-7A8F-8882-F24B-BF1E87392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29055" y="1643085"/>
                <a:ext cx="669145" cy="186344"/>
              </a:xfrm>
              <a:prstGeom prst="rect">
                <a:avLst/>
              </a:prstGeom>
            </p:spPr>
          </p:pic>
          <p:pic>
            <p:nvPicPr>
              <p:cNvPr id="322" name="Picture 2">
                <a:extLst>
                  <a:ext uri="{FF2B5EF4-FFF2-40B4-BE49-F238E27FC236}">
                    <a16:creationId xmlns:a16="http://schemas.microsoft.com/office/drawing/2014/main" id="{3226E2F3-B92A-4021-A26C-38FD37552F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2352" y="2028661"/>
                <a:ext cx="814795" cy="177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322">
                <a:extLst>
                  <a:ext uri="{FF2B5EF4-FFF2-40B4-BE49-F238E27FC236}">
                    <a16:creationId xmlns:a16="http://schemas.microsoft.com/office/drawing/2014/main" id="{7420212F-7684-7513-0424-52DC5E030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05202" y="2376410"/>
                <a:ext cx="716851" cy="199733"/>
              </a:xfrm>
              <a:prstGeom prst="rect">
                <a:avLst/>
              </a:prstGeom>
            </p:spPr>
          </p:pic>
        </p:grp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5B75351B-06D2-087E-29DA-DCAB80B7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/>
          <a:srcRect/>
          <a:stretch/>
        </p:blipFill>
        <p:spPr bwMode="auto">
          <a:xfrm>
            <a:off x="6876133" y="3224773"/>
            <a:ext cx="442328" cy="12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0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5409F-4E72-7538-EE34-BD2E6CA24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3D107D-86AE-6E70-9EDA-BEA37E1E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69" y="253474"/>
            <a:ext cx="8271774" cy="664797"/>
          </a:xfrm>
        </p:spPr>
        <p:txBody>
          <a:bodyPr lIns="0" tIns="0" rIns="0" bIns="0" anchor="t">
            <a:spAutoFit/>
          </a:bodyPr>
          <a:lstStyle/>
          <a:p>
            <a:pPr>
              <a:defRPr/>
            </a:pPr>
            <a:r>
              <a:rPr lang="en-GB" sz="2400">
                <a:latin typeface="Arial"/>
                <a:ea typeface="Calibri"/>
                <a:cs typeface="Arial"/>
              </a:rPr>
              <a:t>With the launch of 10x MindGym now offers an integrated and market-differentiated behaviour change solution</a:t>
            </a:r>
            <a:endParaRPr lang="en-US" sz="2400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DEDC3CFD-5FA9-8A95-AB16-05B7E136A082}"/>
              </a:ext>
            </a:extLst>
          </p:cNvPr>
          <p:cNvSpPr/>
          <p:nvPr/>
        </p:nvSpPr>
        <p:spPr>
          <a:xfrm>
            <a:off x="2700878" y="1557860"/>
            <a:ext cx="331459" cy="2711304"/>
          </a:xfrm>
          <a:prstGeom prst="leftBracket">
            <a:avLst>
              <a:gd name="adj" fmla="val 72025"/>
            </a:avLst>
          </a:prstGeom>
          <a:noFill/>
          <a:ln w="190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2" name="Rounded Rectangle 54">
            <a:extLst>
              <a:ext uri="{FF2B5EF4-FFF2-40B4-BE49-F238E27FC236}">
                <a16:creationId xmlns:a16="http://schemas.microsoft.com/office/drawing/2014/main" id="{0AF76301-6D76-071F-A31E-573F5E2B466B}"/>
              </a:ext>
            </a:extLst>
          </p:cNvPr>
          <p:cNvSpPr/>
          <p:nvPr/>
        </p:nvSpPr>
        <p:spPr>
          <a:xfrm>
            <a:off x="445577" y="2037490"/>
            <a:ext cx="1989364" cy="1752044"/>
          </a:xfrm>
          <a:prstGeom prst="roundRect">
            <a:avLst>
              <a:gd name="adj" fmla="val 9716"/>
            </a:avLst>
          </a:prstGeom>
          <a:solidFill>
            <a:schemeClr val="bg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 algn="ctr" defTabSz="685322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000" b="1" err="1">
                <a:solidFill>
                  <a:srgbClr val="FFFFFF"/>
                </a:solidFill>
                <a:latin typeface="Arial" panose="020B0604020202020204"/>
                <a:cs typeface="Arial"/>
              </a:rPr>
              <a:t>MindGym</a:t>
            </a:r>
            <a:r>
              <a:rPr lang="en-US" sz="1000" b="1">
                <a:solidFill>
                  <a:srgbClr val="FFFFFF"/>
                </a:solidFill>
                <a:latin typeface="Arial" panose="020B0604020202020204"/>
                <a:cs typeface="Arial"/>
              </a:rPr>
              <a:t> Diagnostics</a:t>
            </a:r>
          </a:p>
          <a:p>
            <a:pPr marL="214313" indent="-214313" defTabSz="685322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>
                <a:solidFill>
                  <a:srgbClr val="FFFFFF"/>
                </a:solidFill>
                <a:latin typeface="Arial" panose="020B0604020202020204"/>
                <a:cs typeface="Arial"/>
              </a:rPr>
              <a:t>10x Personality, Competency, and Potential assessment</a:t>
            </a:r>
          </a:p>
          <a:p>
            <a:pPr marL="214313" indent="-214313" defTabSz="685322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Arial" panose="020B0604020202020204"/>
                <a:cs typeface="Arial"/>
              </a:rPr>
              <a:t>Multi Rater Diagnostic 180/360</a:t>
            </a:r>
          </a:p>
          <a:p>
            <a:pPr marL="214313" indent="-214313" defTabSz="685322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err="1">
                <a:solidFill>
                  <a:srgbClr val="FFFFFF"/>
                </a:solidFill>
                <a:highlight>
                  <a:srgbClr val="121212"/>
                </a:highlight>
                <a:latin typeface="Arial" panose="020B0604020202020204"/>
                <a:cs typeface="Arial"/>
              </a:rPr>
              <a:t>Organisational</a:t>
            </a:r>
            <a:r>
              <a:rPr lang="en-US" sz="1000">
                <a:solidFill>
                  <a:srgbClr val="FFFFFF"/>
                </a:solidFill>
                <a:highlight>
                  <a:srgbClr val="121212"/>
                </a:highlight>
                <a:latin typeface="Arial" panose="020B0604020202020204"/>
                <a:cs typeface="Arial"/>
              </a:rPr>
              <a:t> Diagnostic powered by Evolve Assess</a:t>
            </a:r>
          </a:p>
        </p:txBody>
      </p:sp>
      <p:sp>
        <p:nvSpPr>
          <p:cNvPr id="48" name="Rounded Rectangle 54">
            <a:extLst>
              <a:ext uri="{FF2B5EF4-FFF2-40B4-BE49-F238E27FC236}">
                <a16:creationId xmlns:a16="http://schemas.microsoft.com/office/drawing/2014/main" id="{5AA03085-B4D6-12A8-AC0B-F347A11C2F7D}"/>
              </a:ext>
            </a:extLst>
          </p:cNvPr>
          <p:cNvSpPr/>
          <p:nvPr/>
        </p:nvSpPr>
        <p:spPr>
          <a:xfrm>
            <a:off x="6484501" y="1182617"/>
            <a:ext cx="2227700" cy="1005502"/>
          </a:xfrm>
          <a:prstGeom prst="roundRect">
            <a:avLst>
              <a:gd name="adj" fmla="val 9716"/>
            </a:avLst>
          </a:prstGeom>
          <a:solidFill>
            <a:schemeClr val="bg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 algn="ctr" defTabSz="685322" eaLnBrk="0" fontAlgn="base" hangingPunct="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100" b="1">
                <a:solidFill>
                  <a:srgbClr val="FFFFFF"/>
                </a:solidFill>
                <a:latin typeface="Arial" panose="020B0604020202020204"/>
              </a:rPr>
              <a:t>Intelligent Recommendations</a:t>
            </a:r>
          </a:p>
          <a:p>
            <a:pPr marL="171446" indent="-171446" defTabSz="685322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/>
                <a:cs typeface="Arial"/>
              </a:rPr>
              <a:t>Minds AI: Personalised learning pathways aligned to diagnostic insights</a:t>
            </a:r>
            <a:endParaRPr lang="en-US" sz="10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9" name="Rounded Rectangle 54">
            <a:extLst>
              <a:ext uri="{FF2B5EF4-FFF2-40B4-BE49-F238E27FC236}">
                <a16:creationId xmlns:a16="http://schemas.microsoft.com/office/drawing/2014/main" id="{FE4D05F0-28CB-EDBB-0F94-EFC0117E8E84}"/>
              </a:ext>
            </a:extLst>
          </p:cNvPr>
          <p:cNvSpPr/>
          <p:nvPr/>
        </p:nvSpPr>
        <p:spPr>
          <a:xfrm>
            <a:off x="6484501" y="2764532"/>
            <a:ext cx="2227700" cy="1987830"/>
          </a:xfrm>
          <a:prstGeom prst="roundRect">
            <a:avLst>
              <a:gd name="adj" fmla="val 9716"/>
            </a:avLst>
          </a:prstGeom>
          <a:solidFill>
            <a:schemeClr val="bg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 algn="ctr" defTabSz="685322" eaLnBrk="0" fontAlgn="base" hangingPunct="0">
              <a:spcBef>
                <a:spcPts val="450"/>
              </a:spcBef>
              <a:spcAft>
                <a:spcPts val="450"/>
              </a:spcAft>
              <a:defRPr/>
            </a:pPr>
            <a:endParaRPr lang="en-US" sz="11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322" eaLnBrk="0" fontAlgn="base" hangingPunct="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Activation</a:t>
            </a:r>
            <a:endParaRPr lang="en-US" sz="11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defTabSz="685339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rgbClr val="FFFFFF"/>
                </a:solidFill>
                <a:cs typeface="Arial"/>
              </a:rPr>
              <a:t>IP tested on over 5m </a:t>
            </a:r>
            <a:br>
              <a:rPr lang="en-GB" sz="1000">
                <a:solidFill>
                  <a:srgbClr val="FFFFFF"/>
                </a:solidFill>
                <a:cs typeface="Arial"/>
              </a:rPr>
            </a:br>
            <a:r>
              <a:rPr lang="en-GB" sz="1000">
                <a:solidFill>
                  <a:srgbClr val="FFFFFF"/>
                </a:solidFill>
                <a:cs typeface="Arial"/>
              </a:rPr>
              <a:t>business professionals</a:t>
            </a:r>
          </a:p>
          <a:p>
            <a:pPr marL="171450" lvl="0" indent="-171450" defTabSz="685339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rgbClr val="FFFFFF"/>
                </a:solidFill>
                <a:cs typeface="Arial"/>
              </a:rPr>
              <a:t>300+ certified coaches across 50+ countries</a:t>
            </a:r>
          </a:p>
          <a:p>
            <a:pPr marL="171446" indent="-171446" defTabSz="685322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rgbClr val="FFFFFF"/>
                </a:solidFill>
                <a:cs typeface="Arial"/>
              </a:rPr>
              <a:t>1:1 Coaching Performa</a:t>
            </a:r>
          </a:p>
          <a:p>
            <a:pPr marL="171446" indent="-171446" defTabSz="685322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rgbClr val="FFFFFF"/>
                </a:solidFill>
                <a:highlight>
                  <a:srgbClr val="121212"/>
                </a:highlight>
                <a:latin typeface="Arial" panose="020B0604020202020204"/>
                <a:cs typeface="Arial"/>
              </a:rPr>
              <a:t>Membership powered by Thought Industries platform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1B0071-C1B8-0C66-B731-B6CD381EF2A7}"/>
              </a:ext>
            </a:extLst>
          </p:cNvPr>
          <p:cNvCxnSpPr>
            <a:cxnSpLocks/>
          </p:cNvCxnSpPr>
          <p:nvPr/>
        </p:nvCxnSpPr>
        <p:spPr>
          <a:xfrm flipV="1">
            <a:off x="6174340" y="1693965"/>
            <a:ext cx="310280" cy="1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AC58B9E-2144-DC78-4DF5-1C1312F6F5AA}"/>
              </a:ext>
            </a:extLst>
          </p:cNvPr>
          <p:cNvCxnSpPr>
            <a:cxnSpLocks/>
          </p:cNvCxnSpPr>
          <p:nvPr/>
        </p:nvCxnSpPr>
        <p:spPr>
          <a:xfrm>
            <a:off x="6160219" y="4250123"/>
            <a:ext cx="324282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3C0D8B06-D93F-6416-B0A3-EBDC957398AA}"/>
              </a:ext>
            </a:extLst>
          </p:cNvPr>
          <p:cNvCxnSpPr>
            <a:cxnSpLocks/>
            <a:stCxn id="42" idx="3"/>
            <a:endCxn id="41" idx="1"/>
          </p:cNvCxnSpPr>
          <p:nvPr/>
        </p:nvCxnSpPr>
        <p:spPr>
          <a:xfrm>
            <a:off x="2434941" y="2913512"/>
            <a:ext cx="2659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4F5BE34-2CBA-E9A2-7E59-603B345D5DCE}"/>
              </a:ext>
            </a:extLst>
          </p:cNvPr>
          <p:cNvGrpSpPr/>
          <p:nvPr/>
        </p:nvGrpSpPr>
        <p:grpSpPr>
          <a:xfrm>
            <a:off x="2908223" y="1310455"/>
            <a:ext cx="3327554" cy="3445873"/>
            <a:chOff x="2908224" y="1199878"/>
            <a:chExt cx="3327554" cy="3445873"/>
          </a:xfrm>
        </p:grpSpPr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D27DC533-A1F4-E075-F396-B524391DE7A4}"/>
                </a:ext>
              </a:extLst>
            </p:cNvPr>
            <p:cNvSpPr/>
            <p:nvPr/>
          </p:nvSpPr>
          <p:spPr>
            <a:xfrm>
              <a:off x="3458561" y="1800511"/>
              <a:ext cx="2215594" cy="2219050"/>
            </a:xfrm>
            <a:custGeom>
              <a:avLst/>
              <a:gdLst>
                <a:gd name="connsiteX0" fmla="*/ 1365298 w 1365297"/>
                <a:gd name="connsiteY0" fmla="*/ 682649 h 1365297"/>
                <a:gd name="connsiteX1" fmla="*/ 682649 w 1365297"/>
                <a:gd name="connsiteY1" fmla="*/ 1365298 h 1365297"/>
                <a:gd name="connsiteX2" fmla="*/ 0 w 1365297"/>
                <a:gd name="connsiteY2" fmla="*/ 682649 h 1365297"/>
                <a:gd name="connsiteX3" fmla="*/ 682649 w 1365297"/>
                <a:gd name="connsiteY3" fmla="*/ 0 h 1365297"/>
                <a:gd name="connsiteX4" fmla="*/ 1365298 w 1365297"/>
                <a:gd name="connsiteY4" fmla="*/ 682649 h 136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97" h="1365297">
                  <a:moveTo>
                    <a:pt x="1365298" y="682649"/>
                  </a:moveTo>
                  <a:cubicBezTo>
                    <a:pt x="1365298" y="1059665"/>
                    <a:pt x="1059666" y="1365298"/>
                    <a:pt x="682649" y="1365298"/>
                  </a:cubicBezTo>
                  <a:cubicBezTo>
                    <a:pt x="305632" y="1365298"/>
                    <a:pt x="0" y="1059665"/>
                    <a:pt x="0" y="682649"/>
                  </a:cubicBezTo>
                  <a:cubicBezTo>
                    <a:pt x="0" y="305632"/>
                    <a:pt x="305632" y="0"/>
                    <a:pt x="682649" y="0"/>
                  </a:cubicBezTo>
                  <a:cubicBezTo>
                    <a:pt x="1059666" y="0"/>
                    <a:pt x="1365298" y="305632"/>
                    <a:pt x="1365298" y="68264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9000">
                  <a:schemeClr val="accent1"/>
                </a:gs>
              </a:gsLst>
              <a:lin ang="16200000" scaled="1"/>
            </a:gradFill>
            <a:ln w="222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13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19B729-2EC0-6729-812F-E94C2A23A58F}"/>
                </a:ext>
              </a:extLst>
            </p:cNvPr>
            <p:cNvSpPr/>
            <p:nvPr/>
          </p:nvSpPr>
          <p:spPr>
            <a:xfrm>
              <a:off x="3044363" y="1390117"/>
              <a:ext cx="3043989" cy="3043989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200" err="1">
                <a:solidFill>
                  <a:srgbClr val="111211"/>
                </a:solidFill>
                <a:latin typeface="Arial" panose="020B0604020202020204"/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EEBB7E0F-4A06-6B2F-8501-2F7C311BA4C4}"/>
                </a:ext>
              </a:extLst>
            </p:cNvPr>
            <p:cNvSpPr/>
            <p:nvPr/>
          </p:nvSpPr>
          <p:spPr>
            <a:xfrm rot="16200000">
              <a:off x="4418931" y="4304242"/>
              <a:ext cx="294853" cy="254184"/>
            </a:xfrm>
            <a:prstGeom prst="triangle">
              <a:avLst/>
            </a:prstGeom>
            <a:ln>
              <a:noFill/>
            </a:ln>
            <a:effectLst>
              <a:outerShdw blurRad="339737" dist="241923" dir="10104148" sx="200000" sy="200000" algn="ctr" rotWithShape="0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200" err="1">
                <a:solidFill>
                  <a:srgbClr val="111211"/>
                </a:solidFill>
                <a:latin typeface="Arial" panose="020B0604020202020204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43557723-E967-303B-E80C-B5958FF9AFE7}"/>
                </a:ext>
              </a:extLst>
            </p:cNvPr>
            <p:cNvSpPr/>
            <p:nvPr/>
          </p:nvSpPr>
          <p:spPr>
            <a:xfrm rot="10800000">
              <a:off x="5940925" y="2832007"/>
              <a:ext cx="294853" cy="254184"/>
            </a:xfrm>
            <a:prstGeom prst="triangle">
              <a:avLst/>
            </a:prstGeom>
            <a:ln>
              <a:noFill/>
            </a:ln>
            <a:effectLst>
              <a:outerShdw blurRad="215751" dist="38100" dir="5400000" sx="200000" sy="200000" algn="t" rotWithShape="0">
                <a:prstClr val="black">
                  <a:alpha val="76925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200" err="1">
                <a:solidFill>
                  <a:srgbClr val="111211"/>
                </a:solidFill>
                <a:latin typeface="Arial" panose="020B0604020202020204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CD2391F6-2342-D0F3-C828-0D107E680F9F}"/>
                </a:ext>
              </a:extLst>
            </p:cNvPr>
            <p:cNvSpPr/>
            <p:nvPr/>
          </p:nvSpPr>
          <p:spPr>
            <a:xfrm>
              <a:off x="2908224" y="2832007"/>
              <a:ext cx="294853" cy="254184"/>
            </a:xfrm>
            <a:prstGeom prst="triangle">
              <a:avLst/>
            </a:prstGeom>
            <a:ln>
              <a:noFill/>
            </a:ln>
            <a:effectLst>
              <a:outerShdw blurRad="245712" dist="248063" dir="15669045" sx="200000" sy="200000" algn="ctr" rotWithShape="0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200" err="1">
                <a:solidFill>
                  <a:srgbClr val="111211"/>
                </a:solidFill>
                <a:latin typeface="Arial" panose="020B0604020202020204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F08F3F6B-D56B-38F9-7852-246862087814}"/>
                </a:ext>
              </a:extLst>
            </p:cNvPr>
            <p:cNvSpPr/>
            <p:nvPr/>
          </p:nvSpPr>
          <p:spPr>
            <a:xfrm rot="5400000">
              <a:off x="4455026" y="1268599"/>
              <a:ext cx="294853" cy="254184"/>
            </a:xfrm>
            <a:prstGeom prst="triangle">
              <a:avLst/>
            </a:prstGeom>
            <a:ln>
              <a:noFill/>
            </a:ln>
            <a:effectLst>
              <a:outerShdw blurRad="339737" dist="241923" dir="20520000" sx="200000" sy="200000" algn="ctr" rotWithShape="0">
                <a:srgbClr val="000000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endParaRPr lang="en-US" sz="1200">
                <a:solidFill>
                  <a:srgbClr val="111211"/>
                </a:solidFill>
                <a:latin typeface="Arial" panose="020B0604020202020204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F3C449F-6102-5CD2-72E8-07B8DCF67C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278" t="-7344"/>
            <a:stretch>
              <a:fillRect/>
            </a:stretch>
          </p:blipFill>
          <p:spPr>
            <a:xfrm>
              <a:off x="4245075" y="2016264"/>
              <a:ext cx="714753" cy="164038"/>
            </a:xfrm>
            <a:prstGeom prst="rect">
              <a:avLst/>
            </a:prstGeom>
          </p:spPr>
        </p:pic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6C3DB4A5-5756-8E57-BEFC-DE7703ED74ED}"/>
                </a:ext>
              </a:extLst>
            </p:cNvPr>
            <p:cNvGrpSpPr/>
            <p:nvPr/>
          </p:nvGrpSpPr>
          <p:grpSpPr>
            <a:xfrm>
              <a:off x="2984794" y="1199878"/>
              <a:ext cx="3174411" cy="791256"/>
              <a:chOff x="2838103" y="1160315"/>
              <a:chExt cx="3491854" cy="870381"/>
            </a:xfrm>
            <a:effectLst>
              <a:outerShdw blurRad="256830" dir="5400000" algn="ctr" rotWithShape="0">
                <a:srgbClr val="000000">
                  <a:alpha val="59000"/>
                </a:srgbClr>
              </a:outerShdw>
            </a:effectLst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36E6E8FF-0DDE-B1F3-E7F6-F23D63330C01}"/>
                  </a:ext>
                </a:extLst>
              </p:cNvPr>
              <p:cNvSpPr/>
              <p:nvPr/>
            </p:nvSpPr>
            <p:spPr>
              <a:xfrm>
                <a:off x="5459575" y="1160315"/>
                <a:ext cx="870382" cy="8703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684196" eaLnBrk="0" fontAlgn="base" hangingPunct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1200" err="1">
                  <a:solidFill>
                    <a:srgbClr val="111211"/>
                  </a:solidFill>
                  <a:latin typeface="Arial" panose="020B0604020202020204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7DEE1BFD-B523-6F4C-848A-E6975BE773D5}"/>
                  </a:ext>
                </a:extLst>
              </p:cNvPr>
              <p:cNvSpPr/>
              <p:nvPr/>
            </p:nvSpPr>
            <p:spPr>
              <a:xfrm>
                <a:off x="2838103" y="1160315"/>
                <a:ext cx="870382" cy="8703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684196" eaLnBrk="0" fontAlgn="base" hangingPunct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1200" err="1">
                  <a:solidFill>
                    <a:srgbClr val="111211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6A2F77F5-23DE-17B9-C185-E97475C1FFB6}"/>
                </a:ext>
              </a:extLst>
            </p:cNvPr>
            <p:cNvGrpSpPr/>
            <p:nvPr/>
          </p:nvGrpSpPr>
          <p:grpSpPr>
            <a:xfrm>
              <a:off x="2985807" y="3854495"/>
              <a:ext cx="3174410" cy="791256"/>
              <a:chOff x="2838104" y="1160315"/>
              <a:chExt cx="3491853" cy="870381"/>
            </a:xfrm>
            <a:effectLst>
              <a:outerShdw blurRad="284369" dir="5400000" algn="ctr" rotWithShape="0">
                <a:srgbClr val="000000"/>
              </a:outerShdw>
            </a:effectLst>
          </p:grpSpPr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3B9740FD-2353-D099-54AF-7495F067FB58}"/>
                  </a:ext>
                </a:extLst>
              </p:cNvPr>
              <p:cNvSpPr/>
              <p:nvPr/>
            </p:nvSpPr>
            <p:spPr>
              <a:xfrm>
                <a:off x="5459575" y="1160315"/>
                <a:ext cx="870382" cy="8703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684196" eaLnBrk="0" fontAlgn="base" hangingPunct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1200" err="1">
                  <a:solidFill>
                    <a:srgbClr val="111211"/>
                  </a:solidFill>
                  <a:latin typeface="Arial" panose="020B0604020202020204"/>
                </a:endParaRPr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84199E9A-CE1F-517B-B376-7FC6303EE2AA}"/>
                  </a:ext>
                </a:extLst>
              </p:cNvPr>
              <p:cNvSpPr/>
              <p:nvPr/>
            </p:nvSpPr>
            <p:spPr>
              <a:xfrm>
                <a:off x="2838104" y="1160315"/>
                <a:ext cx="870382" cy="8703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684196" eaLnBrk="0" fontAlgn="base" hangingPunct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1200" err="1">
                  <a:solidFill>
                    <a:srgbClr val="111211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FEC1B9F-DE88-B9D1-7E07-2333DE77DB96}"/>
                </a:ext>
              </a:extLst>
            </p:cNvPr>
            <p:cNvSpPr txBox="1"/>
            <p:nvPr/>
          </p:nvSpPr>
          <p:spPr>
            <a:xfrm>
              <a:off x="5380559" y="1498750"/>
              <a:ext cx="7937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100" b="1">
                  <a:solidFill>
                    <a:srgbClr val="111211"/>
                  </a:solidFill>
                  <a:latin typeface="Arial" panose="020B0604020202020204" pitchFamily="34" charset="0"/>
                  <a:cs typeface="Arial"/>
                </a:rPr>
                <a:t>Prescribe</a:t>
              </a: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B1A8C389-9D9D-2D79-8807-794BD524B6F9}"/>
                </a:ext>
              </a:extLst>
            </p:cNvPr>
            <p:cNvSpPr txBox="1"/>
            <p:nvPr/>
          </p:nvSpPr>
          <p:spPr>
            <a:xfrm>
              <a:off x="2960741" y="1502489"/>
              <a:ext cx="7937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100" b="1">
                  <a:solidFill>
                    <a:srgbClr val="111211"/>
                  </a:solidFill>
                  <a:latin typeface="Arial" panose="020B0604020202020204" pitchFamily="34" charset="0"/>
                  <a:cs typeface="Arial"/>
                </a:rPr>
                <a:t>Diagnose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BA03C671-6956-9DE4-C8C5-5E7D091190D0}"/>
                </a:ext>
              </a:extLst>
            </p:cNvPr>
            <p:cNvSpPr txBox="1"/>
            <p:nvPr/>
          </p:nvSpPr>
          <p:spPr>
            <a:xfrm>
              <a:off x="5373753" y="4166283"/>
              <a:ext cx="7937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4196" eaLnBrk="0" fontAlgn="base" hangingPunct="0">
                <a:spcBef>
                  <a:spcPct val="0"/>
                </a:spcBef>
                <a:defRPr/>
              </a:pPr>
              <a:r>
                <a:rPr lang="en-GB" sz="1100" b="1">
                  <a:solidFill>
                    <a:srgbClr val="111211"/>
                  </a:solidFill>
                  <a:latin typeface="Arial" panose="020B0604020202020204" pitchFamily="34" charset="0"/>
                  <a:cs typeface="Arial"/>
                </a:rPr>
                <a:t>Develop </a:t>
              </a: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B9B43255-BA13-CB13-CD2F-39EAB2364D6D}"/>
                </a:ext>
              </a:extLst>
            </p:cNvPr>
            <p:cNvSpPr txBox="1"/>
            <p:nvPr/>
          </p:nvSpPr>
          <p:spPr>
            <a:xfrm>
              <a:off x="2966546" y="4156187"/>
              <a:ext cx="79378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4196" eaLnBrk="0" fontAlgn="base" hangingPunct="0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en-GB" sz="1100" b="1">
                  <a:solidFill>
                    <a:srgbClr val="111211"/>
                  </a:solidFill>
                  <a:latin typeface="Arial" panose="020B0604020202020204" pitchFamily="34" charset="0"/>
                  <a:cs typeface="Arial"/>
                </a:rPr>
                <a:t>Evaluate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BEC097-1273-7C0A-766F-A3C0AD915A2B}"/>
              </a:ext>
            </a:extLst>
          </p:cNvPr>
          <p:cNvSpPr txBox="1"/>
          <p:nvPr/>
        </p:nvSpPr>
        <p:spPr>
          <a:xfrm>
            <a:off x="4012027" y="2379674"/>
            <a:ext cx="118084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GB" sz="1050" b="1">
                <a:solidFill>
                  <a:srgbClr val="111211"/>
                </a:solidFill>
                <a:latin typeface="Arial" panose="020B0604020202020204"/>
              </a:rPr>
              <a:t>High Performance Behaviour Model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52F7A-7BBC-B847-D95F-D3A4B583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293" y="2750522"/>
            <a:ext cx="1591487" cy="725422"/>
          </a:xfrm>
          <a:prstGeom prst="rect">
            <a:avLst/>
          </a:prstGeom>
        </p:spPr>
      </p:pic>
      <p:sp>
        <p:nvSpPr>
          <p:cNvPr id="11" name="Rounded Rectangle 54">
            <a:extLst>
              <a:ext uri="{FF2B5EF4-FFF2-40B4-BE49-F238E27FC236}">
                <a16:creationId xmlns:a16="http://schemas.microsoft.com/office/drawing/2014/main" id="{ADC88FF7-B620-192B-564B-40FD8A823EEB}"/>
              </a:ext>
            </a:extLst>
          </p:cNvPr>
          <p:cNvSpPr/>
          <p:nvPr/>
        </p:nvSpPr>
        <p:spPr>
          <a:xfrm>
            <a:off x="1588168" y="1849086"/>
            <a:ext cx="703934" cy="277755"/>
          </a:xfrm>
          <a:prstGeom prst="roundRect">
            <a:avLst>
              <a:gd name="adj" fmla="val 48627"/>
            </a:avLst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marL="0" marR="0" lvl="0" indent="0" algn="ctr" defTabSz="68421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in 2025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ounded Rectangle 54">
            <a:extLst>
              <a:ext uri="{FF2B5EF4-FFF2-40B4-BE49-F238E27FC236}">
                <a16:creationId xmlns:a16="http://schemas.microsoft.com/office/drawing/2014/main" id="{7ACA27DF-D4DC-9B23-B650-F2B55FDCC7C3}"/>
              </a:ext>
            </a:extLst>
          </p:cNvPr>
          <p:cNvSpPr/>
          <p:nvPr/>
        </p:nvSpPr>
        <p:spPr>
          <a:xfrm>
            <a:off x="7647708" y="2617953"/>
            <a:ext cx="956961" cy="295559"/>
          </a:xfrm>
          <a:prstGeom prst="roundRect">
            <a:avLst>
              <a:gd name="adj" fmla="val 48627"/>
            </a:avLst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marL="0" marR="0" lvl="0" indent="0" algn="ctr" defTabSz="68421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112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 years +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112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05320"/>
      </p:ext>
    </p:extLst>
  </p:cSld>
  <p:clrMapOvr>
    <a:masterClrMapping/>
  </p:clrMapOvr>
</p:sld>
</file>

<file path=ppt/theme/theme1.xml><?xml version="1.0" encoding="utf-8"?>
<a:theme xmlns:a="http://schemas.openxmlformats.org/drawingml/2006/main" name="_Covers">
  <a:themeElements>
    <a:clrScheme name="MindGym">
      <a:dk1>
        <a:srgbClr val="111211"/>
      </a:dk1>
      <a:lt1>
        <a:srgbClr val="FFFFFF"/>
      </a:lt1>
      <a:dk2>
        <a:srgbClr val="202427"/>
      </a:dk2>
      <a:lt2>
        <a:srgbClr val="F4F5EF"/>
      </a:lt2>
      <a:accent1>
        <a:srgbClr val="00E200"/>
      </a:accent1>
      <a:accent2>
        <a:srgbClr val="00E2B7"/>
      </a:accent2>
      <a:accent3>
        <a:srgbClr val="0175E3"/>
      </a:accent3>
      <a:accent4>
        <a:srgbClr val="C200FF"/>
      </a:accent4>
      <a:accent5>
        <a:srgbClr val="FF0063"/>
      </a:accent5>
      <a:accent6>
        <a:srgbClr val="FEC70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spcAft>
            <a:spcPts val="6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2B90FC6-7098-4F4A-A039-EE0117CD2B05}" vid="{83ECAE97-871E-6445-9439-CB7F2A4B2DC8}"/>
    </a:ext>
  </a:extLst>
</a:theme>
</file>

<file path=ppt/theme/theme2.xml><?xml version="1.0" encoding="utf-8"?>
<a:theme xmlns:a="http://schemas.openxmlformats.org/drawingml/2006/main" name="1__Covers">
  <a:themeElements>
    <a:clrScheme name="MindGym">
      <a:dk1>
        <a:srgbClr val="111211"/>
      </a:dk1>
      <a:lt1>
        <a:srgbClr val="FFFFFF"/>
      </a:lt1>
      <a:dk2>
        <a:srgbClr val="202427"/>
      </a:dk2>
      <a:lt2>
        <a:srgbClr val="F4F5EF"/>
      </a:lt2>
      <a:accent1>
        <a:srgbClr val="00E200"/>
      </a:accent1>
      <a:accent2>
        <a:srgbClr val="00E2B7"/>
      </a:accent2>
      <a:accent3>
        <a:srgbClr val="0175E3"/>
      </a:accent3>
      <a:accent4>
        <a:srgbClr val="C200FF"/>
      </a:accent4>
      <a:accent5>
        <a:srgbClr val="FF0063"/>
      </a:accent5>
      <a:accent6>
        <a:srgbClr val="FEC70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spcAft>
            <a:spcPts val="6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dGym PPT Template_1.0" id="{A369CA23-7CFC-494D-9BC7-E04471F7DCED}" vid="{BD4313FF-408F-C840-ADA7-79BF032D933C}"/>
    </a:ext>
  </a:extLst>
</a:theme>
</file>

<file path=ppt/theme/theme3.xml><?xml version="1.0" encoding="utf-8"?>
<a:theme xmlns:a="http://schemas.openxmlformats.org/drawingml/2006/main" name="4__Covers">
  <a:themeElements>
    <a:clrScheme name="MindGym">
      <a:dk1>
        <a:srgbClr val="111211"/>
      </a:dk1>
      <a:lt1>
        <a:srgbClr val="FFFFFF"/>
      </a:lt1>
      <a:dk2>
        <a:srgbClr val="202427"/>
      </a:dk2>
      <a:lt2>
        <a:srgbClr val="F4F5EF"/>
      </a:lt2>
      <a:accent1>
        <a:srgbClr val="00E200"/>
      </a:accent1>
      <a:accent2>
        <a:srgbClr val="00E2B7"/>
      </a:accent2>
      <a:accent3>
        <a:srgbClr val="0175E3"/>
      </a:accent3>
      <a:accent4>
        <a:srgbClr val="C200FF"/>
      </a:accent4>
      <a:accent5>
        <a:srgbClr val="FF0063"/>
      </a:accent5>
      <a:accent6>
        <a:srgbClr val="FEC70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spcAft>
            <a:spcPts val="6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ndGym PPT Template_3.0" id="{DA45A271-0FCC-9A42-8E17-A6BD282272D6}" vid="{4A8FB157-7A62-9043-A5D0-799C765AFA92}"/>
    </a:ext>
  </a:extLst>
</a:theme>
</file>

<file path=ppt/theme/theme4.xml><?xml version="1.0" encoding="utf-8"?>
<a:theme xmlns:a="http://schemas.openxmlformats.org/drawingml/2006/main" name="2__Covers">
  <a:themeElements>
    <a:clrScheme name="MindGym">
      <a:dk1>
        <a:srgbClr val="111211"/>
      </a:dk1>
      <a:lt1>
        <a:srgbClr val="FFFFFF"/>
      </a:lt1>
      <a:dk2>
        <a:srgbClr val="202427"/>
      </a:dk2>
      <a:lt2>
        <a:srgbClr val="F4F5EF"/>
      </a:lt2>
      <a:accent1>
        <a:srgbClr val="00E200"/>
      </a:accent1>
      <a:accent2>
        <a:srgbClr val="00E2B7"/>
      </a:accent2>
      <a:accent3>
        <a:srgbClr val="0175E3"/>
      </a:accent3>
      <a:accent4>
        <a:srgbClr val="C200FF"/>
      </a:accent4>
      <a:accent5>
        <a:srgbClr val="FF0063"/>
      </a:accent5>
      <a:accent6>
        <a:srgbClr val="FEC70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spcAft>
            <a:spcPts val="6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ndGym PPT Template_3.0" id="{DA45A271-0FCC-9A42-8E17-A6BD282272D6}" vid="{4A8FB157-7A62-9043-A5D0-799C765AFA92}"/>
    </a:ext>
  </a:extLst>
</a:theme>
</file>

<file path=ppt/theme/theme5.xml><?xml version="1.0" encoding="utf-8"?>
<a:theme xmlns:a="http://schemas.openxmlformats.org/drawingml/2006/main" name="5__Covers">
  <a:themeElements>
    <a:clrScheme name="MindGym">
      <a:dk1>
        <a:srgbClr val="111211"/>
      </a:dk1>
      <a:lt1>
        <a:srgbClr val="FFFFFF"/>
      </a:lt1>
      <a:dk2>
        <a:srgbClr val="202427"/>
      </a:dk2>
      <a:lt2>
        <a:srgbClr val="F4F5EF"/>
      </a:lt2>
      <a:accent1>
        <a:srgbClr val="00E200"/>
      </a:accent1>
      <a:accent2>
        <a:srgbClr val="00E2B7"/>
      </a:accent2>
      <a:accent3>
        <a:srgbClr val="0175E3"/>
      </a:accent3>
      <a:accent4>
        <a:srgbClr val="C200FF"/>
      </a:accent4>
      <a:accent5>
        <a:srgbClr val="FF0063"/>
      </a:accent5>
      <a:accent6>
        <a:srgbClr val="FEC70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spcAft>
            <a:spcPts val="6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1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ndGym PPT Template_3.0" id="{DA45A271-0FCC-9A42-8E17-A6BD282272D6}" vid="{4A8FB157-7A62-9043-A5D0-799C765AFA9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MindGym">
    <a:dk1>
      <a:srgbClr val="000000"/>
    </a:dk1>
    <a:lt1>
      <a:sysClr val="window" lastClr="FFFFFF"/>
    </a:lt1>
    <a:dk2>
      <a:srgbClr val="222427"/>
    </a:dk2>
    <a:lt2>
      <a:srgbClr val="F5F5EF"/>
    </a:lt2>
    <a:accent1>
      <a:srgbClr val="00E200"/>
    </a:accent1>
    <a:accent2>
      <a:srgbClr val="005448"/>
    </a:accent2>
    <a:accent3>
      <a:srgbClr val="002754"/>
    </a:accent3>
    <a:accent4>
      <a:srgbClr val="4A006E"/>
    </a:accent4>
    <a:accent5>
      <a:srgbClr val="730024"/>
    </a:accent5>
    <a:accent6>
      <a:srgbClr val="F54100"/>
    </a:accent6>
    <a:hlink>
      <a:srgbClr val="FFFFFF"/>
    </a:hlink>
    <a:folHlink>
      <a:srgbClr val="00E200"/>
    </a:folHlink>
  </a:clrScheme>
  <a:fontScheme name="MindGy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MindGym">
    <a:dk1>
      <a:srgbClr val="111211"/>
    </a:dk1>
    <a:lt1>
      <a:srgbClr val="FFFFFF"/>
    </a:lt1>
    <a:dk2>
      <a:srgbClr val="202427"/>
    </a:dk2>
    <a:lt2>
      <a:srgbClr val="F4F5EF"/>
    </a:lt2>
    <a:accent1>
      <a:srgbClr val="00E200"/>
    </a:accent1>
    <a:accent2>
      <a:srgbClr val="00E2B7"/>
    </a:accent2>
    <a:accent3>
      <a:srgbClr val="0175E3"/>
    </a:accent3>
    <a:accent4>
      <a:srgbClr val="C200FF"/>
    </a:accent4>
    <a:accent5>
      <a:srgbClr val="FF0063"/>
    </a:accent5>
    <a:accent6>
      <a:srgbClr val="FEC703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554dca-1685-4430-93ae-3319ee0089f6"/>
    <lcf76f155ced4ddcb4097134ff3c332f xmlns="92fa5c46-3a37-44e1-939c-e3f8e7f07e02">
      <Terms xmlns="http://schemas.microsoft.com/office/infopath/2007/PartnerControls"/>
    </lcf76f155ced4ddcb4097134ff3c332f>
  </documentManagement>
</p:properties>
</file>

<file path=customXml/item2.xm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5F44E1EE2F444C9A2AD7325AAC6CC5" ma:contentTypeVersion="16" ma:contentTypeDescription="Create a new document." ma:contentTypeScope="" ma:versionID="c70f7a5ce74e6a43030b9a39dfc8a817">
  <xsd:schema xmlns:xsd="http://www.w3.org/2001/XMLSchema" xmlns:xs="http://www.w3.org/2001/XMLSchema" xmlns:p="http://schemas.microsoft.com/office/2006/metadata/properties" xmlns:ns2="92fa5c46-3a37-44e1-939c-e3f8e7f07e02" xmlns:ns3="79554dca-1685-4430-93ae-3319ee0089f6" targetNamespace="http://schemas.microsoft.com/office/2006/metadata/properties" ma:root="true" ma:fieldsID="ace10b8b475b4949bd7562e22807cf16" ns2:_="" ns3:_="">
    <xsd:import namespace="92fa5c46-3a37-44e1-939c-e3f8e7f07e02"/>
    <xsd:import namespace="79554dca-1685-4430-93ae-3319ee0089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a5c46-3a37-44e1-939c-e3f8e7f07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7523b56-3ebd-44e5-abe8-3a5c47924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54dca-1685-4430-93ae-3319ee0089f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1ea77f1-dedb-4478-bcca-b5213faba585}" ma:internalName="TaxCatchAll" ma:showField="CatchAllData" ma:web="79554dca-1685-4430-93ae-3319ee0089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
</file>

<file path=customXml/item6.xml>
</file>

<file path=customXml/itemProps1.xml><?xml version="1.0" encoding="utf-8"?>
<ds:datastoreItem xmlns:ds="http://schemas.openxmlformats.org/officeDocument/2006/customXml" ds:itemID="{9EC99C93-6DC8-41E3-8EE9-533323FF66DE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92fa5c46-3a37-44e1-939c-e3f8e7f07e02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79554dca-1685-4430-93ae-3319ee0089f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EBE5A4-C8F3-4FF6-A24C-2829B8FE699E}"/>
</file>

<file path=customXml/itemProps3.xml><?xml version="1.0" encoding="utf-8"?>
<ds:datastoreItem xmlns:ds="http://schemas.openxmlformats.org/officeDocument/2006/customXml" ds:itemID="{AC81FF30-EC6D-442E-B64A-E4C26B55CE6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F11053-4097-4203-8C7B-6DEA09A0E361}">
  <ds:schemaRefs>
    <ds:schemaRef ds:uri="79554dca-1685-4430-93ae-3319ee0089f6"/>
    <ds:schemaRef ds:uri="92fa5c46-3a37-44e1-939c-e3f8e7f07e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F2A84514-90E0-40CB-8409-73E8A78F8FE3}"/>
</file>

<file path=customXml/itemProps6.xml><?xml version="1.0" encoding="utf-8"?>
<ds:datastoreItem xmlns:ds="http://schemas.openxmlformats.org/officeDocument/2006/customXml" ds:itemID="{08482978-D005-48EC-9D85-02B01DAE2E05}"/>
</file>

<file path=docProps/app.xml><?xml version="1.0" encoding="utf-8"?>
<Properties xmlns="http://schemas.openxmlformats.org/officeDocument/2006/extended-properties" xmlns:vt="http://schemas.openxmlformats.org/officeDocument/2006/docPropsVTypes">
  <Template>MindGym PPT Template_2.0</Template>
  <TotalTime>0</TotalTime>
  <Words>1673</Words>
  <Application>Microsoft Office PowerPoint</Application>
  <PresentationFormat>On-screen Show (16:9)</PresentationFormat>
  <Paragraphs>219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Aktiv Grotesk</vt:lpstr>
      <vt:lpstr>Aptos</vt:lpstr>
      <vt:lpstr>Arial</vt:lpstr>
      <vt:lpstr>Arial,Sans-Serif</vt:lpstr>
      <vt:lpstr>Merriweather</vt:lpstr>
      <vt:lpstr>Merriweather Regular</vt:lpstr>
      <vt:lpstr>System Font Regular</vt:lpstr>
      <vt:lpstr>Wingdings</vt:lpstr>
      <vt:lpstr>_Covers</vt:lpstr>
      <vt:lpstr>1__Covers</vt:lpstr>
      <vt:lpstr>4__Covers</vt:lpstr>
      <vt:lpstr>2__Covers</vt:lpstr>
      <vt:lpstr>5__Covers</vt:lpstr>
      <vt:lpstr>MindGym plc</vt:lpstr>
      <vt:lpstr>Presentation team</vt:lpstr>
      <vt:lpstr>Agenda – a year of recalibration and strategic execution</vt:lpstr>
      <vt:lpstr>PowerPoint Presentation</vt:lpstr>
      <vt:lpstr>Financial Highlights - FY26</vt:lpstr>
      <vt:lpstr>PowerPoint Presentation</vt:lpstr>
      <vt:lpstr>Significant L&amp;D market opportunity with current HR budget headwinds</vt:lpstr>
      <vt:lpstr>Market today: fragmented and ready for disruption</vt:lpstr>
      <vt:lpstr>With the launch of 10x MindGym now offers an integrated and market-differentiated behaviour change solution</vt:lpstr>
      <vt:lpstr>FY26 progress against commercial and product transformation objectives</vt:lpstr>
      <vt:lpstr>Increased sales pipeline and new business bookings  as commercial team is focused on growth</vt:lpstr>
      <vt:lpstr>Easier to buy and easier to sell: simplified go-to-market</vt:lpstr>
      <vt:lpstr>FY26 Multi-Year Membership Deals – ARR Profile</vt:lpstr>
      <vt:lpstr>Outlook: strong foundations for a return to profitability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Orla Cross</dc:creator>
  <cp:lastModifiedBy>Naomi Palmer</cp:lastModifiedBy>
  <cp:revision>2</cp:revision>
  <cp:lastPrinted>2025-11-13T11:15:02Z</cp:lastPrinted>
  <dcterms:created xsi:type="dcterms:W3CDTF">2024-11-12T12:06:13Z</dcterms:created>
  <dcterms:modified xsi:type="dcterms:W3CDTF">2026-06-26T10:27:31Z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0x0101007C5F44E1EE2F444C9A2AD7325AAC6CC5</vt:lpwstr>
  </property>
  <property fmtid="{D5CDD505-2E9C-101B-9397-08002B2CF9AE}" pid="3" name="MSIP_Label_de9b9774-4cba-462a-b10d-c6aa8880a933_Enabled">
    <vt:lpwstr>true</vt:lpwstr>
  </property>
  <property fmtid="{D5CDD505-2E9C-101B-9397-08002B2CF9AE}" pid="4" name="MSIP_Label_de9b9774-4cba-462a-b10d-c6aa8880a933_SetDate">
    <vt:lpwstr>2025-12-03T11:53:57Z</vt:lpwstr>
  </property>
  <property fmtid="{D5CDD505-2E9C-101B-9397-08002B2CF9AE}" pid="5" name="MSIP_Label_de9b9774-4cba-462a-b10d-c6aa8880a933_Method">
    <vt:lpwstr>Privileged</vt:lpwstr>
  </property>
  <property fmtid="{D5CDD505-2E9C-101B-9397-08002B2CF9AE}" pid="6" name="MSIP_Label_de9b9774-4cba-462a-b10d-c6aa8880a933_Name">
    <vt:lpwstr>Restricted</vt:lpwstr>
  </property>
  <property fmtid="{D5CDD505-2E9C-101B-9397-08002B2CF9AE}" pid="7" name="MSIP_Label_de9b9774-4cba-462a-b10d-c6aa8880a933_SiteId">
    <vt:lpwstr>364caab0-235f-420b-8bf0-df30caaf4e3a</vt:lpwstr>
  </property>
  <property fmtid="{D5CDD505-2E9C-101B-9397-08002B2CF9AE}" pid="8" name="MSIP_Label_de9b9774-4cba-462a-b10d-c6aa8880a933_ActionId">
    <vt:lpwstr>313ed0b8-d148-45e1-9686-cd78b2618a7b</vt:lpwstr>
  </property>
  <property fmtid="{D5CDD505-2E9C-101B-9397-08002B2CF9AE}" pid="9" name="MSIP_Label_de9b9774-4cba-462a-b10d-c6aa8880a933_ContentBits">
    <vt:lpwstr>1</vt:lpwstr>
  </property>
  <property fmtid="{D5CDD505-2E9C-101B-9397-08002B2CF9AE}" pid="10" name="MSIP_Label_de9b9774-4cba-462a-b10d-c6aa8880a933_Tag">
    <vt:lpwstr>10, 0, 1, 1</vt:lpwstr>
  </property>
  <property fmtid="{D5CDD505-2E9C-101B-9397-08002B2CF9AE}" pid="11" name="ClassificationContentMarkingHeaderLocations">
    <vt:lpwstr>_Covers:12\1__Covers:12\4__Covers:11\3__Standard Content:3\9__Standard Content:5\2__Covers:11\3__Covers:11\5__Covers:11\7__Standard Content:5</vt:lpwstr>
  </property>
  <property fmtid="{D5CDD505-2E9C-101B-9397-08002B2CF9AE}" pid="12" name="ClassificationContentMarkingHeaderText">
    <vt:lpwstr>Data Classification: Restricted</vt:lpwstr>
  </property>
</Properties>
</file>